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
  </p:notesMasterIdLst>
  <p:sldIdLst>
    <p:sldId id="256" r:id="rId2"/>
  </p:sldIdLst>
  <p:sldSz cx="28346400" cy="19202400"/>
  <p:notesSz cx="6881813"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A2"/>
    <a:srgbClr val="0077FF"/>
    <a:srgbClr val="0094FE"/>
    <a:srgbClr val="3F51B5"/>
    <a:srgbClr val="1B212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5" d="100"/>
          <a:sy n="45" d="100"/>
        </p:scale>
        <p:origin x="1509" y="9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2.gif>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6" name="PlaceHolder 1"/>
          <p:cNvSpPr>
            <a:spLocks noGrp="1"/>
          </p:cNvSpPr>
          <p:nvPr>
            <p:ph type="body"/>
          </p:nvPr>
        </p:nvSpPr>
        <p:spPr>
          <a:xfrm>
            <a:off x="777240" y="4777560"/>
            <a:ext cx="6217560" cy="4525920"/>
          </a:xfrm>
          <a:prstGeom prst="rect">
            <a:avLst/>
          </a:prstGeom>
        </p:spPr>
        <p:txBody>
          <a:bodyPr lIns="0" tIns="0" rIns="0" bIns="0"/>
          <a:lstStyle/>
          <a:p>
            <a:r>
              <a:rPr lang="en-CA" sz="2000" b="0" strike="noStrike" spc="-1">
                <a:solidFill>
                  <a:srgbClr val="000000"/>
                </a:solidFill>
                <a:uFill>
                  <a:solidFill>
                    <a:srgbClr val="FFFFFF"/>
                  </a:solidFill>
                </a:uFill>
                <a:latin typeface="Arial"/>
              </a:rPr>
              <a:t>Click to edit the notes format</a:t>
            </a:r>
          </a:p>
        </p:txBody>
      </p:sp>
      <p:sp>
        <p:nvSpPr>
          <p:cNvPr id="37" name="PlaceHolder 2"/>
          <p:cNvSpPr>
            <a:spLocks noGrp="1"/>
          </p:cNvSpPr>
          <p:nvPr>
            <p:ph type="hdr"/>
          </p:nvPr>
        </p:nvSpPr>
        <p:spPr>
          <a:xfrm>
            <a:off x="0" y="0"/>
            <a:ext cx="3372840" cy="502560"/>
          </a:xfrm>
          <a:prstGeom prst="rect">
            <a:avLst/>
          </a:prstGeom>
        </p:spPr>
        <p:txBody>
          <a:bodyPr lIns="0" tIns="0" rIns="0" bIns="0"/>
          <a:lstStyle/>
          <a:p>
            <a:r>
              <a:rPr lang="en-CA" sz="1400" b="0" strike="noStrike" spc="-1">
                <a:solidFill>
                  <a:srgbClr val="000000"/>
                </a:solidFill>
                <a:uFill>
                  <a:solidFill>
                    <a:srgbClr val="FFFFFF"/>
                  </a:solidFill>
                </a:uFill>
                <a:latin typeface="Times New Roman"/>
              </a:rPr>
              <a:t>&lt;header&gt;</a:t>
            </a:r>
          </a:p>
        </p:txBody>
      </p:sp>
      <p:sp>
        <p:nvSpPr>
          <p:cNvPr id="38" name="PlaceHolder 3"/>
          <p:cNvSpPr>
            <a:spLocks noGrp="1"/>
          </p:cNvSpPr>
          <p:nvPr>
            <p:ph type="dt"/>
          </p:nvPr>
        </p:nvSpPr>
        <p:spPr>
          <a:xfrm>
            <a:off x="4399200" y="0"/>
            <a:ext cx="3372840" cy="502560"/>
          </a:xfrm>
          <a:prstGeom prst="rect">
            <a:avLst/>
          </a:prstGeom>
        </p:spPr>
        <p:txBody>
          <a:bodyPr lIns="0" tIns="0" rIns="0" bIns="0"/>
          <a:lstStyle/>
          <a:p>
            <a:pPr algn="r"/>
            <a:r>
              <a:rPr lang="en-CA" sz="1400" b="0" strike="noStrike" spc="-1">
                <a:solidFill>
                  <a:srgbClr val="000000"/>
                </a:solidFill>
                <a:uFill>
                  <a:solidFill>
                    <a:srgbClr val="FFFFFF"/>
                  </a:solidFill>
                </a:uFill>
                <a:latin typeface="Times New Roman"/>
              </a:rPr>
              <a:t>&lt;date/time&gt;</a:t>
            </a:r>
          </a:p>
        </p:txBody>
      </p:sp>
      <p:sp>
        <p:nvSpPr>
          <p:cNvPr id="39" name="PlaceHolder 4"/>
          <p:cNvSpPr>
            <a:spLocks noGrp="1"/>
          </p:cNvSpPr>
          <p:nvPr>
            <p:ph type="ftr"/>
          </p:nvPr>
        </p:nvSpPr>
        <p:spPr>
          <a:xfrm>
            <a:off x="0" y="9555480"/>
            <a:ext cx="3372840" cy="502560"/>
          </a:xfrm>
          <a:prstGeom prst="rect">
            <a:avLst/>
          </a:prstGeom>
        </p:spPr>
        <p:txBody>
          <a:bodyPr lIns="0" tIns="0" rIns="0" bIns="0" anchor="b"/>
          <a:lstStyle/>
          <a:p>
            <a:r>
              <a:rPr lang="en-CA" sz="1400" b="0" strike="noStrike" spc="-1">
                <a:solidFill>
                  <a:srgbClr val="000000"/>
                </a:solidFill>
                <a:uFill>
                  <a:solidFill>
                    <a:srgbClr val="FFFFFF"/>
                  </a:solidFill>
                </a:uFill>
                <a:latin typeface="Times New Roman"/>
              </a:rPr>
              <a:t>&lt;footer&gt;</a:t>
            </a:r>
          </a:p>
        </p:txBody>
      </p:sp>
      <p:sp>
        <p:nvSpPr>
          <p:cNvPr id="40" name="PlaceHolder 5"/>
          <p:cNvSpPr>
            <a:spLocks noGrp="1"/>
          </p:cNvSpPr>
          <p:nvPr>
            <p:ph type="sldNum"/>
          </p:nvPr>
        </p:nvSpPr>
        <p:spPr>
          <a:xfrm>
            <a:off x="4399200" y="9555480"/>
            <a:ext cx="3372840" cy="502560"/>
          </a:xfrm>
          <a:prstGeom prst="rect">
            <a:avLst/>
          </a:prstGeom>
        </p:spPr>
        <p:txBody>
          <a:bodyPr lIns="0" tIns="0" rIns="0" bIns="0" anchor="b"/>
          <a:lstStyle/>
          <a:p>
            <a:pPr algn="r"/>
            <a:fld id="{B58D198D-F6C2-4A23-907F-0BA2EF13D00F}" type="slidenum">
              <a:rPr lang="en-CA" sz="1400" b="0" strike="noStrike" spc="-1">
                <a:solidFill>
                  <a:srgbClr val="000000"/>
                </a:solidFill>
                <a:uFill>
                  <a:solidFill>
                    <a:srgbClr val="FFFFFF"/>
                  </a:solidFill>
                </a:uFill>
                <a:latin typeface="Times New Roman"/>
              </a:rPr>
              <a:t>‹#›</a:t>
            </a:fld>
            <a:endParaRPr lang="en-CA"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4315557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PlaceHolder 1"/>
          <p:cNvSpPr>
            <a:spLocks noGrp="1"/>
          </p:cNvSpPr>
          <p:nvPr>
            <p:ph type="body"/>
          </p:nvPr>
        </p:nvSpPr>
        <p:spPr>
          <a:xfrm>
            <a:off x="688320" y="4415760"/>
            <a:ext cx="5504040" cy="4182120"/>
          </a:xfrm>
          <a:prstGeom prst="rect">
            <a:avLst/>
          </a:prstGeom>
        </p:spPr>
        <p:txBody>
          <a:bodyPr lIns="92520" tIns="46080" rIns="92520" bIns="46080"/>
          <a:lstStyle/>
          <a:p>
            <a:r>
              <a:rPr lang="en-CA" sz="2000" b="0" strike="noStrike" spc="-1" dirty="0">
                <a:solidFill>
                  <a:srgbClr val="000000"/>
                </a:solidFill>
                <a:uFill>
                  <a:solidFill>
                    <a:srgbClr val="FFFFFF"/>
                  </a:solidFill>
                </a:uFill>
                <a:latin typeface="Arial"/>
              </a:rPr>
              <a:t>For colour ideas, University Visual Identity Guidelines can be found here: http://www.toolkit.ualberta.ca/VisualIdentityGuidelines.aspx</a:t>
            </a:r>
          </a:p>
        </p:txBody>
      </p:sp>
      <p:sp>
        <p:nvSpPr>
          <p:cNvPr id="68" name="CustomShape 2"/>
          <p:cNvSpPr/>
          <p:nvPr/>
        </p:nvSpPr>
        <p:spPr>
          <a:xfrm>
            <a:off x="3898080" y="8830080"/>
            <a:ext cx="2980800" cy="463320"/>
          </a:xfrm>
          <a:prstGeom prst="rect">
            <a:avLst/>
          </a:prstGeom>
          <a:noFill/>
          <a:ln>
            <a:noFill/>
          </a:ln>
        </p:spPr>
        <p:style>
          <a:lnRef idx="0">
            <a:scrgbClr r="0" g="0" b="0"/>
          </a:lnRef>
          <a:fillRef idx="0">
            <a:scrgbClr r="0" g="0" b="0"/>
          </a:fillRef>
          <a:effectRef idx="0">
            <a:scrgbClr r="0" g="0" b="0"/>
          </a:effectRef>
          <a:fontRef idx="minor"/>
        </p:style>
        <p:txBody>
          <a:bodyPr lIns="92520" tIns="46080" rIns="92520" bIns="46080" anchor="b"/>
          <a:lstStyle/>
          <a:p>
            <a:pPr algn="r">
              <a:lnSpc>
                <a:spcPct val="100000"/>
              </a:lnSpc>
            </a:pPr>
            <a:fld id="{4B8DFDA6-8AA6-46A8-82AF-6DBF86B54FC3}" type="slidenum">
              <a:rPr lang="en-CA" sz="1200" b="0" strike="noStrike" spc="-1">
                <a:solidFill>
                  <a:srgbClr val="000000"/>
                </a:solidFill>
                <a:uFill>
                  <a:solidFill>
                    <a:srgbClr val="FFFFFF"/>
                  </a:solidFill>
                </a:uFill>
                <a:latin typeface="+mn-lt"/>
                <a:ea typeface="+mn-ea"/>
              </a:rPr>
              <a:t>1</a:t>
            </a:fld>
            <a:endParaRPr lang="en-CA"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407262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1417320" y="766080"/>
            <a:ext cx="25511400" cy="3206160"/>
          </a:xfrm>
          <a:prstGeom prst="rect">
            <a:avLst/>
          </a:prstGeom>
        </p:spPr>
        <p:txBody>
          <a:bodyPr lIns="0" tIns="0" rIns="0" bIns="0" anchor="ctr"/>
          <a:lstStyle/>
          <a:p>
            <a:pPr algn="ctr"/>
            <a:endParaRPr lang="en-CA" sz="4400" b="0" strike="noStrike" spc="-1">
              <a:solidFill>
                <a:srgbClr val="000000"/>
              </a:solidFill>
              <a:uFill>
                <a:solidFill>
                  <a:srgbClr val="FFFFFF"/>
                </a:solidFill>
              </a:uFill>
              <a:latin typeface="Arial"/>
            </a:endParaRPr>
          </a:p>
        </p:txBody>
      </p:sp>
      <p:sp>
        <p:nvSpPr>
          <p:cNvPr id="24" name="PlaceHolder 2"/>
          <p:cNvSpPr>
            <a:spLocks noGrp="1"/>
          </p:cNvSpPr>
          <p:nvPr>
            <p:ph type="body"/>
          </p:nvPr>
        </p:nvSpPr>
        <p:spPr>
          <a:xfrm>
            <a:off x="1417320" y="4493160"/>
            <a:ext cx="2551140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25" name="PlaceHolder 3"/>
          <p:cNvSpPr>
            <a:spLocks noGrp="1"/>
          </p:cNvSpPr>
          <p:nvPr>
            <p:ph type="body"/>
          </p:nvPr>
        </p:nvSpPr>
        <p:spPr>
          <a:xfrm>
            <a:off x="1417320" y="10310400"/>
            <a:ext cx="2551140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417320" y="766080"/>
            <a:ext cx="25511400" cy="3206160"/>
          </a:xfrm>
          <a:prstGeom prst="rect">
            <a:avLst/>
          </a:prstGeom>
        </p:spPr>
        <p:txBody>
          <a:bodyPr lIns="0" tIns="0" rIns="0" bIns="0" anchor="ctr"/>
          <a:lstStyle/>
          <a:p>
            <a:pPr algn="ctr"/>
            <a:endParaRPr lang="en-CA" sz="4400" b="0" strike="noStrike" spc="-1">
              <a:solidFill>
                <a:srgbClr val="000000"/>
              </a:solidFill>
              <a:uFill>
                <a:solidFill>
                  <a:srgbClr val="FFFFFF"/>
                </a:solidFill>
              </a:uFill>
              <a:latin typeface="Arial"/>
            </a:endParaRPr>
          </a:p>
        </p:txBody>
      </p:sp>
      <p:sp>
        <p:nvSpPr>
          <p:cNvPr id="27" name="PlaceHolder 2"/>
          <p:cNvSpPr>
            <a:spLocks noGrp="1"/>
          </p:cNvSpPr>
          <p:nvPr>
            <p:ph type="body"/>
          </p:nvPr>
        </p:nvSpPr>
        <p:spPr>
          <a:xfrm>
            <a:off x="1417320" y="4493160"/>
            <a:ext cx="1244952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28" name="PlaceHolder 3"/>
          <p:cNvSpPr>
            <a:spLocks noGrp="1"/>
          </p:cNvSpPr>
          <p:nvPr>
            <p:ph type="body"/>
          </p:nvPr>
        </p:nvSpPr>
        <p:spPr>
          <a:xfrm>
            <a:off x="14489640" y="4493160"/>
            <a:ext cx="1244952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29" name="PlaceHolder 4"/>
          <p:cNvSpPr>
            <a:spLocks noGrp="1"/>
          </p:cNvSpPr>
          <p:nvPr>
            <p:ph type="body"/>
          </p:nvPr>
        </p:nvSpPr>
        <p:spPr>
          <a:xfrm>
            <a:off x="14489640" y="10310400"/>
            <a:ext cx="1244952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30" name="PlaceHolder 5"/>
          <p:cNvSpPr>
            <a:spLocks noGrp="1"/>
          </p:cNvSpPr>
          <p:nvPr>
            <p:ph type="body"/>
          </p:nvPr>
        </p:nvSpPr>
        <p:spPr>
          <a:xfrm>
            <a:off x="1417320" y="10310400"/>
            <a:ext cx="1244952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1417320" y="766080"/>
            <a:ext cx="25511400" cy="3206160"/>
          </a:xfrm>
          <a:prstGeom prst="rect">
            <a:avLst/>
          </a:prstGeom>
        </p:spPr>
        <p:txBody>
          <a:bodyPr lIns="0" tIns="0" rIns="0" bIns="0" anchor="ctr"/>
          <a:lstStyle/>
          <a:p>
            <a:pPr algn="ctr"/>
            <a:endParaRPr lang="en-CA" sz="4400" b="0" strike="noStrike" spc="-1">
              <a:solidFill>
                <a:srgbClr val="000000"/>
              </a:solidFill>
              <a:uFill>
                <a:solidFill>
                  <a:srgbClr val="FFFFFF"/>
                </a:solidFill>
              </a:uFill>
              <a:latin typeface="Arial"/>
            </a:endParaRPr>
          </a:p>
        </p:txBody>
      </p:sp>
      <p:sp>
        <p:nvSpPr>
          <p:cNvPr id="32" name="PlaceHolder 2"/>
          <p:cNvSpPr>
            <a:spLocks noGrp="1"/>
          </p:cNvSpPr>
          <p:nvPr>
            <p:ph type="body"/>
          </p:nvPr>
        </p:nvSpPr>
        <p:spPr>
          <a:xfrm>
            <a:off x="1417320" y="4493160"/>
            <a:ext cx="25511400" cy="111369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33" name="PlaceHolder 3"/>
          <p:cNvSpPr>
            <a:spLocks noGrp="1"/>
          </p:cNvSpPr>
          <p:nvPr>
            <p:ph type="body"/>
          </p:nvPr>
        </p:nvSpPr>
        <p:spPr>
          <a:xfrm>
            <a:off x="1417320" y="4493160"/>
            <a:ext cx="25511400" cy="111369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pic>
        <p:nvPicPr>
          <p:cNvPr id="34" name="Picture 33"/>
          <p:cNvPicPr/>
          <p:nvPr/>
        </p:nvPicPr>
        <p:blipFill>
          <a:blip r:embed="rId2"/>
          <a:stretch/>
        </p:blipFill>
        <p:spPr>
          <a:xfrm>
            <a:off x="7193520" y="4493160"/>
            <a:ext cx="13958280" cy="11136960"/>
          </a:xfrm>
          <a:prstGeom prst="rect">
            <a:avLst/>
          </a:prstGeom>
          <a:ln>
            <a:noFill/>
          </a:ln>
        </p:spPr>
      </p:pic>
      <p:pic>
        <p:nvPicPr>
          <p:cNvPr id="35" name="Picture 34"/>
          <p:cNvPicPr/>
          <p:nvPr/>
        </p:nvPicPr>
        <p:blipFill>
          <a:blip r:embed="rId2"/>
          <a:stretch/>
        </p:blipFill>
        <p:spPr>
          <a:xfrm>
            <a:off x="7193520" y="4493160"/>
            <a:ext cx="13958280" cy="11136960"/>
          </a:xfrm>
          <a:prstGeom prst="rect">
            <a:avLst/>
          </a:prstGeom>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1417320" y="766080"/>
            <a:ext cx="25511400" cy="3206160"/>
          </a:xfrm>
          <a:prstGeom prst="rect">
            <a:avLst/>
          </a:prstGeom>
        </p:spPr>
        <p:txBody>
          <a:bodyPr lIns="0" tIns="0" rIns="0" bIns="0" anchor="ctr"/>
          <a:lstStyle/>
          <a:p>
            <a:pPr algn="ctr"/>
            <a:endParaRPr lang="en-CA" sz="4400" b="0" strike="noStrike" spc="-1">
              <a:solidFill>
                <a:srgbClr val="000000"/>
              </a:solidFill>
              <a:uFill>
                <a:solidFill>
                  <a:srgbClr val="FFFFFF"/>
                </a:solidFill>
              </a:uFill>
              <a:latin typeface="Arial"/>
            </a:endParaRPr>
          </a:p>
        </p:txBody>
      </p:sp>
      <p:sp>
        <p:nvSpPr>
          <p:cNvPr id="3" name="PlaceHolder 2"/>
          <p:cNvSpPr>
            <a:spLocks noGrp="1"/>
          </p:cNvSpPr>
          <p:nvPr>
            <p:ph type="subTitle"/>
          </p:nvPr>
        </p:nvSpPr>
        <p:spPr>
          <a:xfrm>
            <a:off x="1417320" y="4493160"/>
            <a:ext cx="25511400" cy="11136960"/>
          </a:xfrm>
          <a:prstGeom prst="rect">
            <a:avLst/>
          </a:prstGeom>
        </p:spPr>
        <p:txBody>
          <a:bodyPr lIns="0" tIns="0" rIns="0" bIns="0" anchor="ctr"/>
          <a:lstStyle/>
          <a:p>
            <a:pPr algn="ctr"/>
            <a:endParaRPr lang="en-CA"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1417320" y="766080"/>
            <a:ext cx="25511400" cy="3206160"/>
          </a:xfrm>
          <a:prstGeom prst="rect">
            <a:avLst/>
          </a:prstGeom>
        </p:spPr>
        <p:txBody>
          <a:bodyPr lIns="0" tIns="0" rIns="0" bIns="0" anchor="ctr"/>
          <a:lstStyle/>
          <a:p>
            <a:pPr algn="ctr"/>
            <a:endParaRPr lang="en-CA" sz="4400" b="0" strike="noStrike" spc="-1">
              <a:solidFill>
                <a:srgbClr val="000000"/>
              </a:solidFill>
              <a:uFill>
                <a:solidFill>
                  <a:srgbClr val="FFFFFF"/>
                </a:solidFill>
              </a:uFill>
              <a:latin typeface="Arial"/>
            </a:endParaRPr>
          </a:p>
        </p:txBody>
      </p:sp>
      <p:sp>
        <p:nvSpPr>
          <p:cNvPr id="5" name="PlaceHolder 2"/>
          <p:cNvSpPr>
            <a:spLocks noGrp="1"/>
          </p:cNvSpPr>
          <p:nvPr>
            <p:ph type="body"/>
          </p:nvPr>
        </p:nvSpPr>
        <p:spPr>
          <a:xfrm>
            <a:off x="1417320" y="4493160"/>
            <a:ext cx="25511400" cy="111369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1417320" y="766080"/>
            <a:ext cx="25511400" cy="3206160"/>
          </a:xfrm>
          <a:prstGeom prst="rect">
            <a:avLst/>
          </a:prstGeom>
        </p:spPr>
        <p:txBody>
          <a:bodyPr lIns="0" tIns="0" rIns="0" bIns="0" anchor="ctr"/>
          <a:lstStyle/>
          <a:p>
            <a:pPr algn="ctr"/>
            <a:endParaRPr lang="en-CA" sz="4400" b="0" strike="noStrike" spc="-1">
              <a:solidFill>
                <a:srgbClr val="000000"/>
              </a:solidFill>
              <a:uFill>
                <a:solidFill>
                  <a:srgbClr val="FFFFFF"/>
                </a:solidFill>
              </a:uFill>
              <a:latin typeface="Arial"/>
            </a:endParaRPr>
          </a:p>
        </p:txBody>
      </p:sp>
      <p:sp>
        <p:nvSpPr>
          <p:cNvPr id="7" name="PlaceHolder 2"/>
          <p:cNvSpPr>
            <a:spLocks noGrp="1"/>
          </p:cNvSpPr>
          <p:nvPr>
            <p:ph type="body"/>
          </p:nvPr>
        </p:nvSpPr>
        <p:spPr>
          <a:xfrm>
            <a:off x="1417320" y="4493160"/>
            <a:ext cx="12449520" cy="111369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8" name="PlaceHolder 3"/>
          <p:cNvSpPr>
            <a:spLocks noGrp="1"/>
          </p:cNvSpPr>
          <p:nvPr>
            <p:ph type="body"/>
          </p:nvPr>
        </p:nvSpPr>
        <p:spPr>
          <a:xfrm>
            <a:off x="14489640" y="4493160"/>
            <a:ext cx="12449520" cy="111369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1417320" y="766080"/>
            <a:ext cx="25511400" cy="3206160"/>
          </a:xfrm>
          <a:prstGeom prst="rect">
            <a:avLst/>
          </a:prstGeom>
        </p:spPr>
        <p:txBody>
          <a:bodyPr lIns="0" tIns="0" rIns="0" bIns="0" anchor="ctr"/>
          <a:lstStyle/>
          <a:p>
            <a:pPr algn="ctr"/>
            <a:endParaRPr lang="en-CA"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1417320" y="766080"/>
            <a:ext cx="25511400" cy="14863320"/>
          </a:xfrm>
          <a:prstGeom prst="rect">
            <a:avLst/>
          </a:prstGeom>
        </p:spPr>
        <p:txBody>
          <a:bodyPr lIns="0" tIns="0" rIns="0" bIns="0" anchor="ctr"/>
          <a:lstStyle/>
          <a:p>
            <a:pPr algn="ctr"/>
            <a:endParaRPr lang="en-CA"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1417320" y="766080"/>
            <a:ext cx="25511400" cy="3206160"/>
          </a:xfrm>
          <a:prstGeom prst="rect">
            <a:avLst/>
          </a:prstGeom>
        </p:spPr>
        <p:txBody>
          <a:bodyPr lIns="0" tIns="0" rIns="0" bIns="0" anchor="ctr"/>
          <a:lstStyle/>
          <a:p>
            <a:pPr algn="ctr"/>
            <a:endParaRPr lang="en-CA" sz="4400" b="0" strike="noStrike" spc="-1">
              <a:solidFill>
                <a:srgbClr val="000000"/>
              </a:solidFill>
              <a:uFill>
                <a:solidFill>
                  <a:srgbClr val="FFFFFF"/>
                </a:solidFill>
              </a:uFill>
              <a:latin typeface="Arial"/>
            </a:endParaRPr>
          </a:p>
        </p:txBody>
      </p:sp>
      <p:sp>
        <p:nvSpPr>
          <p:cNvPr id="12" name="PlaceHolder 2"/>
          <p:cNvSpPr>
            <a:spLocks noGrp="1"/>
          </p:cNvSpPr>
          <p:nvPr>
            <p:ph type="body"/>
          </p:nvPr>
        </p:nvSpPr>
        <p:spPr>
          <a:xfrm>
            <a:off x="1417320" y="4493160"/>
            <a:ext cx="1244952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13" name="PlaceHolder 3"/>
          <p:cNvSpPr>
            <a:spLocks noGrp="1"/>
          </p:cNvSpPr>
          <p:nvPr>
            <p:ph type="body"/>
          </p:nvPr>
        </p:nvSpPr>
        <p:spPr>
          <a:xfrm>
            <a:off x="1417320" y="10310400"/>
            <a:ext cx="1244952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14" name="PlaceHolder 4"/>
          <p:cNvSpPr>
            <a:spLocks noGrp="1"/>
          </p:cNvSpPr>
          <p:nvPr>
            <p:ph type="body"/>
          </p:nvPr>
        </p:nvSpPr>
        <p:spPr>
          <a:xfrm>
            <a:off x="14489640" y="4493160"/>
            <a:ext cx="12449520" cy="111369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1417320" y="766080"/>
            <a:ext cx="25511400" cy="3206160"/>
          </a:xfrm>
          <a:prstGeom prst="rect">
            <a:avLst/>
          </a:prstGeom>
        </p:spPr>
        <p:txBody>
          <a:bodyPr lIns="0" tIns="0" rIns="0" bIns="0" anchor="ctr"/>
          <a:lstStyle/>
          <a:p>
            <a:pPr algn="ctr"/>
            <a:endParaRPr lang="en-CA" sz="4400" b="0" strike="noStrike" spc="-1">
              <a:solidFill>
                <a:srgbClr val="000000"/>
              </a:solidFill>
              <a:uFill>
                <a:solidFill>
                  <a:srgbClr val="FFFFFF"/>
                </a:solidFill>
              </a:uFill>
              <a:latin typeface="Arial"/>
            </a:endParaRPr>
          </a:p>
        </p:txBody>
      </p:sp>
      <p:sp>
        <p:nvSpPr>
          <p:cNvPr id="16" name="PlaceHolder 2"/>
          <p:cNvSpPr>
            <a:spLocks noGrp="1"/>
          </p:cNvSpPr>
          <p:nvPr>
            <p:ph type="body"/>
          </p:nvPr>
        </p:nvSpPr>
        <p:spPr>
          <a:xfrm>
            <a:off x="1417320" y="4493160"/>
            <a:ext cx="12449520" cy="111369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17" name="PlaceHolder 3"/>
          <p:cNvSpPr>
            <a:spLocks noGrp="1"/>
          </p:cNvSpPr>
          <p:nvPr>
            <p:ph type="body"/>
          </p:nvPr>
        </p:nvSpPr>
        <p:spPr>
          <a:xfrm>
            <a:off x="14489640" y="4493160"/>
            <a:ext cx="1244952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18" name="PlaceHolder 4"/>
          <p:cNvSpPr>
            <a:spLocks noGrp="1"/>
          </p:cNvSpPr>
          <p:nvPr>
            <p:ph type="body"/>
          </p:nvPr>
        </p:nvSpPr>
        <p:spPr>
          <a:xfrm>
            <a:off x="14489640" y="10310400"/>
            <a:ext cx="1244952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1417320" y="766080"/>
            <a:ext cx="25511400" cy="3206160"/>
          </a:xfrm>
          <a:prstGeom prst="rect">
            <a:avLst/>
          </a:prstGeom>
        </p:spPr>
        <p:txBody>
          <a:bodyPr lIns="0" tIns="0" rIns="0" bIns="0" anchor="ctr"/>
          <a:lstStyle/>
          <a:p>
            <a:pPr algn="ctr"/>
            <a:endParaRPr lang="en-CA" sz="4400" b="0" strike="noStrike" spc="-1">
              <a:solidFill>
                <a:srgbClr val="000000"/>
              </a:solidFill>
              <a:uFill>
                <a:solidFill>
                  <a:srgbClr val="FFFFFF"/>
                </a:solidFill>
              </a:uFill>
              <a:latin typeface="Arial"/>
            </a:endParaRPr>
          </a:p>
        </p:txBody>
      </p:sp>
      <p:sp>
        <p:nvSpPr>
          <p:cNvPr id="20" name="PlaceHolder 2"/>
          <p:cNvSpPr>
            <a:spLocks noGrp="1"/>
          </p:cNvSpPr>
          <p:nvPr>
            <p:ph type="body"/>
          </p:nvPr>
        </p:nvSpPr>
        <p:spPr>
          <a:xfrm>
            <a:off x="1417320" y="4493160"/>
            <a:ext cx="1244952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21" name="PlaceHolder 3"/>
          <p:cNvSpPr>
            <a:spLocks noGrp="1"/>
          </p:cNvSpPr>
          <p:nvPr>
            <p:ph type="body"/>
          </p:nvPr>
        </p:nvSpPr>
        <p:spPr>
          <a:xfrm>
            <a:off x="14489640" y="4493160"/>
            <a:ext cx="1244952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
        <p:nvSpPr>
          <p:cNvPr id="22" name="PlaceHolder 4"/>
          <p:cNvSpPr>
            <a:spLocks noGrp="1"/>
          </p:cNvSpPr>
          <p:nvPr>
            <p:ph type="body"/>
          </p:nvPr>
        </p:nvSpPr>
        <p:spPr>
          <a:xfrm>
            <a:off x="1417320" y="10310400"/>
            <a:ext cx="25511400" cy="5312160"/>
          </a:xfrm>
          <a:prstGeom prst="rect">
            <a:avLst/>
          </a:prstGeom>
        </p:spPr>
        <p:txBody>
          <a:bodyPr lIns="0" tIns="0" rIns="0" bIns="0"/>
          <a:lstStyle/>
          <a:p>
            <a:endParaRPr lang="en-CA"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1417320" y="766080"/>
            <a:ext cx="25511400" cy="3206160"/>
          </a:xfrm>
          <a:prstGeom prst="rect">
            <a:avLst/>
          </a:prstGeom>
        </p:spPr>
        <p:txBody>
          <a:bodyPr lIns="0" tIns="0" rIns="0" bIns="0" anchor="ctr"/>
          <a:lstStyle/>
          <a:p>
            <a:pPr algn="ctr"/>
            <a:r>
              <a:rPr lang="en-CA" sz="4400" b="0" strike="noStrike" spc="-1">
                <a:solidFill>
                  <a:srgbClr val="000000"/>
                </a:solidFill>
                <a:uFill>
                  <a:solidFill>
                    <a:srgbClr val="FFFFFF"/>
                  </a:solidFill>
                </a:uFill>
                <a:latin typeface="Arial"/>
              </a:rPr>
              <a:t>Click to edit the title text format</a:t>
            </a:r>
          </a:p>
        </p:txBody>
      </p:sp>
      <p:sp>
        <p:nvSpPr>
          <p:cNvPr id="3" name="PlaceHolder 2"/>
          <p:cNvSpPr>
            <a:spLocks noGrp="1"/>
          </p:cNvSpPr>
          <p:nvPr>
            <p:ph type="body"/>
          </p:nvPr>
        </p:nvSpPr>
        <p:spPr>
          <a:xfrm>
            <a:off x="1417320" y="4493160"/>
            <a:ext cx="25511400" cy="11136960"/>
          </a:xfrm>
          <a:prstGeom prst="rect">
            <a:avLst/>
          </a:prstGeom>
        </p:spPr>
        <p:txBody>
          <a:bodyPr lIns="0" tIns="0" rIns="0" bIns="0"/>
          <a:lstStyle/>
          <a:p>
            <a:pPr marL="432000" indent="-324000">
              <a:buClr>
                <a:srgbClr val="000000"/>
              </a:buClr>
              <a:buSzPct val="45000"/>
              <a:buFont typeface="Wingdings" charset="2"/>
              <a:buChar char=""/>
            </a:pPr>
            <a:r>
              <a:rPr lang="en-CA" sz="32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CA" sz="2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CA" sz="24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CA" sz="20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CA" sz="20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CA" sz="20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CA"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gif"/><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emf"/><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CustomShape 1"/>
          <p:cNvSpPr/>
          <p:nvPr/>
        </p:nvSpPr>
        <p:spPr>
          <a:xfrm>
            <a:off x="465480" y="467370"/>
            <a:ext cx="27430560" cy="2922937"/>
          </a:xfrm>
          <a:prstGeom prst="rect">
            <a:avLst/>
          </a:prstGeom>
          <a:solidFill>
            <a:srgbClr val="004DA2"/>
          </a:solidFill>
          <a:ln w="57240">
            <a:solidFill>
              <a:srgbClr val="004DA2"/>
            </a:solidFill>
            <a:miter/>
          </a:ln>
        </p:spPr>
        <p:style>
          <a:lnRef idx="0">
            <a:scrgbClr r="0" g="0" b="0"/>
          </a:lnRef>
          <a:fillRef idx="0">
            <a:scrgbClr r="0" g="0" b="0"/>
          </a:fillRef>
          <a:effectRef idx="0">
            <a:scrgbClr r="0" g="0" b="0"/>
          </a:effectRef>
          <a:fontRef idx="minor"/>
        </p:style>
        <p:txBody>
          <a:bodyPr wrap="none" lIns="89640" tIns="144000" rIns="89640" bIns="45000" anchor="t" anchorCtr="0"/>
          <a:lstStyle/>
          <a:p>
            <a:pPr algn="ctr">
              <a:lnSpc>
                <a:spcPct val="100000"/>
              </a:lnSpc>
            </a:pPr>
            <a:r>
              <a:rPr lang="en-CA" sz="4000" b="0" strike="noStrike" spc="-1" dirty="0">
                <a:solidFill>
                  <a:srgbClr val="FFFFFF"/>
                </a:solidFill>
                <a:uFill>
                  <a:solidFill>
                    <a:srgbClr val="FFFFFF"/>
                  </a:solidFill>
                </a:uFill>
                <a:latin typeface="Arial"/>
                <a:ea typeface="DejaVu Sans"/>
              </a:rPr>
              <a:t>ECE </a:t>
            </a:r>
            <a:r>
              <a:rPr lang="en-CA" sz="4000" b="0" strike="noStrike" spc="-1" dirty="0" smtClean="0">
                <a:solidFill>
                  <a:srgbClr val="FFFFFF"/>
                </a:solidFill>
                <a:uFill>
                  <a:solidFill>
                    <a:srgbClr val="FFFFFF"/>
                  </a:solidFill>
                </a:uFill>
                <a:latin typeface="Arial"/>
                <a:ea typeface="DejaVu Sans"/>
              </a:rPr>
              <a:t>492 </a:t>
            </a:r>
            <a:r>
              <a:rPr lang="en-CA" sz="4000" b="0" strike="noStrike" spc="-1" dirty="0">
                <a:solidFill>
                  <a:srgbClr val="FFFFFF"/>
                </a:solidFill>
                <a:uFill>
                  <a:solidFill>
                    <a:srgbClr val="FFFFFF"/>
                  </a:solidFill>
                </a:uFill>
                <a:latin typeface="Arial"/>
                <a:ea typeface="DejaVu Sans"/>
              </a:rPr>
              <a:t>Capstone Design Project</a:t>
            </a:r>
            <a:endParaRPr lang="en-CA" sz="1800" b="0" strike="noStrike" spc="-1" dirty="0">
              <a:solidFill>
                <a:srgbClr val="000000"/>
              </a:solidFill>
              <a:uFill>
                <a:solidFill>
                  <a:srgbClr val="FFFFFF"/>
                </a:solidFill>
              </a:uFill>
              <a:latin typeface="Arial"/>
            </a:endParaRPr>
          </a:p>
          <a:p>
            <a:pPr algn="ctr">
              <a:lnSpc>
                <a:spcPct val="100000"/>
              </a:lnSpc>
            </a:pPr>
            <a:r>
              <a:rPr lang="en-CA" sz="6000" spc="-1" dirty="0" smtClean="0">
                <a:solidFill>
                  <a:srgbClr val="FFFFFF"/>
                </a:solidFill>
                <a:uFill>
                  <a:solidFill>
                    <a:srgbClr val="FFFFFF"/>
                  </a:solidFill>
                </a:uFill>
                <a:latin typeface="Arial Black"/>
              </a:rPr>
              <a:t>Smart Automatic Vehicle Locator</a:t>
            </a:r>
            <a:endParaRPr lang="en-CA" sz="1800" b="0" strike="noStrike" spc="-1" dirty="0">
              <a:solidFill>
                <a:srgbClr val="000000"/>
              </a:solidFill>
              <a:uFill>
                <a:solidFill>
                  <a:srgbClr val="FFFFFF"/>
                </a:solidFill>
              </a:uFill>
              <a:latin typeface="Arial"/>
            </a:endParaRPr>
          </a:p>
        </p:txBody>
      </p:sp>
      <p:graphicFrame>
        <p:nvGraphicFramePr>
          <p:cNvPr id="42" name="Table 2"/>
          <p:cNvGraphicFramePr/>
          <p:nvPr>
            <p:extLst>
              <p:ext uri="{D42A27DB-BD31-4B8C-83A1-F6EECF244321}">
                <p14:modId xmlns:p14="http://schemas.microsoft.com/office/powerpoint/2010/main" val="2883581994"/>
              </p:ext>
            </p:extLst>
          </p:nvPr>
        </p:nvGraphicFramePr>
        <p:xfrm>
          <a:off x="457200" y="2201760"/>
          <a:ext cx="27450000" cy="1677000"/>
        </p:xfrm>
        <a:graphic>
          <a:graphicData uri="http://schemas.openxmlformats.org/drawingml/2006/table">
            <a:tbl>
              <a:tblPr lastCol="1"/>
              <a:tblGrid>
                <a:gridCol w="13494656">
                  <a:extLst>
                    <a:ext uri="{9D8B030D-6E8A-4147-A177-3AD203B41FA5}">
                      <a16:colId xmlns="" xmlns:a16="http://schemas.microsoft.com/office/drawing/2014/main" val="20000"/>
                    </a:ext>
                  </a:extLst>
                </a:gridCol>
                <a:gridCol w="5565713">
                  <a:extLst>
                    <a:ext uri="{9D8B030D-6E8A-4147-A177-3AD203B41FA5}">
                      <a16:colId xmlns="" xmlns:a16="http://schemas.microsoft.com/office/drawing/2014/main" val="20001"/>
                    </a:ext>
                  </a:extLst>
                </a:gridCol>
                <a:gridCol w="5336269">
                  <a:extLst>
                    <a:ext uri="{9D8B030D-6E8A-4147-A177-3AD203B41FA5}">
                      <a16:colId xmlns="" xmlns:a16="http://schemas.microsoft.com/office/drawing/2014/main" val="20002"/>
                    </a:ext>
                  </a:extLst>
                </a:gridCol>
                <a:gridCol w="3053362">
                  <a:extLst>
                    <a:ext uri="{9D8B030D-6E8A-4147-A177-3AD203B41FA5}">
                      <a16:colId xmlns="" xmlns:a16="http://schemas.microsoft.com/office/drawing/2014/main" val="20003"/>
                    </a:ext>
                  </a:extLst>
                </a:gridCol>
              </a:tblGrid>
              <a:tr h="506520">
                <a:tc>
                  <a:txBody>
                    <a:bodyPr/>
                    <a:lstStyle/>
                    <a:p>
                      <a:pPr>
                        <a:lnSpc>
                          <a:spcPct val="100000"/>
                        </a:lnSpc>
                      </a:pPr>
                      <a:r>
                        <a:rPr lang="en-CA" sz="2800" b="0" strike="noStrike" spc="-1" dirty="0">
                          <a:solidFill>
                            <a:srgbClr val="000000"/>
                          </a:solidFill>
                          <a:uFill>
                            <a:solidFill>
                              <a:srgbClr val="FFFFFF"/>
                            </a:solidFill>
                          </a:uFill>
                          <a:latin typeface="+mj-lt"/>
                        </a:rPr>
                        <a:t>Design Group Members</a:t>
                      </a:r>
                      <a:endParaRPr lang="en-CA" sz="1800" b="0" strike="noStrike" spc="-1" dirty="0">
                        <a:solidFill>
                          <a:srgbClr val="000000"/>
                        </a:solidFill>
                        <a:uFill>
                          <a:solidFill>
                            <a:srgbClr val="FFFFFF"/>
                          </a:solidFill>
                        </a:uFill>
                        <a:latin typeface="+mj-lt"/>
                      </a:endParaRPr>
                    </a:p>
                  </a:txBody>
                  <a:tcPr>
                    <a:lnB w="12700" cap="flat" cmpd="sng" algn="ctr">
                      <a:solidFill>
                        <a:schemeClr val="tx1"/>
                      </a:solidFill>
                      <a:prstDash val="solid"/>
                      <a:round/>
                      <a:headEnd type="none" w="med" len="med"/>
                      <a:tailEnd type="none" w="med" len="med"/>
                    </a:lnB>
                    <a:solidFill>
                      <a:srgbClr val="0094FE"/>
                    </a:solidFill>
                  </a:tcPr>
                </a:tc>
                <a:tc>
                  <a:txBody>
                    <a:bodyPr/>
                    <a:lstStyle/>
                    <a:p>
                      <a:pPr>
                        <a:lnSpc>
                          <a:spcPct val="100000"/>
                        </a:lnSpc>
                      </a:pPr>
                      <a:r>
                        <a:rPr lang="en-CA" sz="2800" b="0" strike="noStrike" spc="-1" dirty="0">
                          <a:solidFill>
                            <a:srgbClr val="000000"/>
                          </a:solidFill>
                          <a:uFill>
                            <a:solidFill>
                              <a:srgbClr val="FFFFFF"/>
                            </a:solidFill>
                          </a:uFill>
                          <a:latin typeface="+mj-lt"/>
                        </a:rPr>
                        <a:t>Client</a:t>
                      </a:r>
                      <a:endParaRPr lang="en-CA" sz="1800" b="0" strike="noStrike" spc="-1" dirty="0">
                        <a:solidFill>
                          <a:srgbClr val="000000"/>
                        </a:solidFill>
                        <a:uFill>
                          <a:solidFill>
                            <a:srgbClr val="FFFFFF"/>
                          </a:solidFill>
                        </a:uFill>
                        <a:latin typeface="+mj-lt"/>
                      </a:endParaRPr>
                    </a:p>
                  </a:txBody>
                  <a:tcPr>
                    <a:lnB w="12700" cap="flat" cmpd="sng" algn="ctr">
                      <a:solidFill>
                        <a:schemeClr val="tx1"/>
                      </a:solidFill>
                      <a:prstDash val="solid"/>
                      <a:round/>
                      <a:headEnd type="none" w="med" len="med"/>
                      <a:tailEnd type="none" w="med" len="med"/>
                    </a:lnB>
                    <a:solidFill>
                      <a:srgbClr val="0094FE"/>
                    </a:solidFill>
                  </a:tcPr>
                </a:tc>
                <a:tc>
                  <a:txBody>
                    <a:bodyPr/>
                    <a:lstStyle/>
                    <a:p>
                      <a:pPr>
                        <a:lnSpc>
                          <a:spcPct val="100000"/>
                        </a:lnSpc>
                      </a:pPr>
                      <a:r>
                        <a:rPr lang="en-CA" sz="2800" b="0" strike="noStrike" spc="-1" dirty="0">
                          <a:solidFill>
                            <a:srgbClr val="000000"/>
                          </a:solidFill>
                          <a:uFill>
                            <a:solidFill>
                              <a:srgbClr val="FFFFFF"/>
                            </a:solidFill>
                          </a:uFill>
                          <a:latin typeface="+mj-lt"/>
                        </a:rPr>
                        <a:t>Technical Advisor</a:t>
                      </a:r>
                      <a:endParaRPr lang="en-CA" sz="1800" b="0" strike="noStrike" spc="-1" dirty="0">
                        <a:solidFill>
                          <a:srgbClr val="000000"/>
                        </a:solidFill>
                        <a:uFill>
                          <a:solidFill>
                            <a:srgbClr val="FFFFFF"/>
                          </a:solidFill>
                        </a:uFill>
                        <a:latin typeface="+mj-lt"/>
                      </a:endParaRPr>
                    </a:p>
                  </a:txBody>
                  <a:tcPr>
                    <a:lnB w="12700" cap="flat" cmpd="sng" algn="ctr">
                      <a:solidFill>
                        <a:schemeClr val="tx1"/>
                      </a:solidFill>
                      <a:prstDash val="solid"/>
                      <a:round/>
                      <a:headEnd type="none" w="med" len="med"/>
                      <a:tailEnd type="none" w="med" len="med"/>
                    </a:lnB>
                    <a:solidFill>
                      <a:srgbClr val="0094FE"/>
                    </a:solidFill>
                  </a:tcPr>
                </a:tc>
                <a:tc>
                  <a:txBody>
                    <a:bodyPr/>
                    <a:lstStyle/>
                    <a:p>
                      <a:pPr algn="ctr">
                        <a:lnSpc>
                          <a:spcPct val="100000"/>
                        </a:lnSpc>
                      </a:pPr>
                      <a:r>
                        <a:rPr lang="en-CA" sz="2800" b="0" strike="noStrike" spc="-1" dirty="0">
                          <a:solidFill>
                            <a:srgbClr val="000000"/>
                          </a:solidFill>
                          <a:uFill>
                            <a:solidFill>
                              <a:srgbClr val="FFFFFF"/>
                            </a:solidFill>
                          </a:uFill>
                          <a:latin typeface="+mj-lt"/>
                        </a:rPr>
                        <a:t>Year</a:t>
                      </a:r>
                      <a:endParaRPr lang="en-CA" sz="1800" b="0" strike="noStrike" spc="-1" dirty="0">
                        <a:solidFill>
                          <a:srgbClr val="000000"/>
                        </a:solidFill>
                        <a:uFill>
                          <a:solidFill>
                            <a:srgbClr val="FFFFFF"/>
                          </a:solidFill>
                        </a:uFill>
                        <a:latin typeface="+mj-lt"/>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0094FE"/>
                    </a:solidFill>
                  </a:tcPr>
                </a:tc>
                <a:extLst>
                  <a:ext uri="{0D108BD9-81ED-4DB2-BD59-A6C34878D82A}">
                    <a16:rowId xmlns="" xmlns:a16="http://schemas.microsoft.com/office/drawing/2014/main" val="10000"/>
                  </a:ext>
                </a:extLst>
              </a:tr>
              <a:tr h="1158840">
                <a:tc>
                  <a:txBody>
                    <a:bodyPr/>
                    <a:lstStyle/>
                    <a:p>
                      <a:pPr>
                        <a:lnSpc>
                          <a:spcPct val="100000"/>
                        </a:lnSpc>
                      </a:pPr>
                      <a:r>
                        <a:rPr lang="en-CA" sz="3600" b="0" strike="noStrike" spc="-1" dirty="0" smtClean="0">
                          <a:solidFill>
                            <a:srgbClr val="000000"/>
                          </a:solidFill>
                          <a:uFill>
                            <a:solidFill>
                              <a:srgbClr val="FFFFFF"/>
                            </a:solidFill>
                          </a:uFill>
                          <a:latin typeface="+mn-lt"/>
                        </a:rPr>
                        <a:t>Nicholas Hoskins, </a:t>
                      </a:r>
                      <a:r>
                        <a:rPr lang="en-CA" sz="3600" b="0" i="0" u="none" strike="noStrike" kern="1200" dirty="0" smtClean="0">
                          <a:solidFill>
                            <a:schemeClr val="tx1"/>
                          </a:solidFill>
                          <a:effectLst/>
                          <a:latin typeface="+mn-lt"/>
                          <a:ea typeface="+mn-ea"/>
                          <a:cs typeface="+mn-cs"/>
                        </a:rPr>
                        <a:t>Riley Dixon, Adrian </a:t>
                      </a:r>
                      <a:r>
                        <a:rPr lang="en-CA" sz="3600" b="0" i="0" u="none" strike="noStrike" kern="1200" dirty="0" err="1" smtClean="0">
                          <a:solidFill>
                            <a:schemeClr val="tx1"/>
                          </a:solidFill>
                          <a:effectLst/>
                          <a:latin typeface="+mn-lt"/>
                          <a:ea typeface="+mn-ea"/>
                          <a:cs typeface="+mn-cs"/>
                        </a:rPr>
                        <a:t>Schuldhaus</a:t>
                      </a:r>
                      <a:endParaRPr lang="en-CA" sz="3600" b="0" strike="noStrike" spc="-1" dirty="0">
                        <a:solidFill>
                          <a:srgbClr val="000000"/>
                        </a:solidFill>
                        <a:uFill>
                          <a:solidFill>
                            <a:srgbClr val="FFFFFF"/>
                          </a:solidFill>
                        </a:uFill>
                        <a:latin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4FE"/>
                    </a:solidFill>
                  </a:tcPr>
                </a:tc>
                <a:tc>
                  <a:txBody>
                    <a:bodyPr/>
                    <a:lstStyle/>
                    <a:p>
                      <a:pPr>
                        <a:lnSpc>
                          <a:spcPct val="100000"/>
                        </a:lnSpc>
                      </a:pPr>
                      <a:r>
                        <a:rPr lang="en-CA" sz="3600" b="0" strike="noStrike" spc="-1" dirty="0" smtClean="0">
                          <a:solidFill>
                            <a:srgbClr val="000000"/>
                          </a:solidFill>
                          <a:uFill>
                            <a:solidFill>
                              <a:srgbClr val="FFFFFF"/>
                            </a:solidFill>
                          </a:uFill>
                          <a:latin typeface="+mn-lt"/>
                        </a:rPr>
                        <a:t>Latium Fleet Management</a:t>
                      </a:r>
                      <a:endParaRPr lang="en-CA" sz="1800" b="0" strike="noStrike" spc="-1" dirty="0">
                        <a:solidFill>
                          <a:srgbClr val="000000"/>
                        </a:solidFill>
                        <a:uFill>
                          <a:solidFill>
                            <a:srgbClr val="FFFFFF"/>
                          </a:solidFill>
                        </a:u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4FE"/>
                    </a:solidFill>
                  </a:tcPr>
                </a:tc>
                <a:tc>
                  <a:txBody>
                    <a:bodyPr/>
                    <a:lstStyle/>
                    <a:p>
                      <a:pPr>
                        <a:lnSpc>
                          <a:spcPct val="100000"/>
                        </a:lnSpc>
                      </a:pPr>
                      <a:r>
                        <a:rPr lang="en-CA" sz="3600" b="0" strike="noStrike" spc="-1" dirty="0" smtClean="0">
                          <a:solidFill>
                            <a:srgbClr val="000000"/>
                          </a:solidFill>
                          <a:uFill>
                            <a:solidFill>
                              <a:srgbClr val="FFFFFF"/>
                            </a:solidFill>
                          </a:uFill>
                          <a:latin typeface="+mn-lt"/>
                        </a:rPr>
                        <a:t>Dr. Edmond Lou</a:t>
                      </a:r>
                      <a:endParaRPr lang="en-CA" sz="1800" b="0" strike="noStrike" spc="-1" dirty="0">
                        <a:solidFill>
                          <a:srgbClr val="000000"/>
                        </a:solidFill>
                        <a:uFill>
                          <a:solidFill>
                            <a:srgbClr val="FFFFFF"/>
                          </a:solidFill>
                        </a:u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4FE"/>
                    </a:solidFill>
                  </a:tcPr>
                </a:tc>
                <a:tc>
                  <a:txBody>
                    <a:bodyPr/>
                    <a:lstStyle/>
                    <a:p>
                      <a:pPr algn="ctr">
                        <a:lnSpc>
                          <a:spcPct val="100000"/>
                        </a:lnSpc>
                      </a:pPr>
                      <a:r>
                        <a:rPr lang="en-CA" sz="3600" b="0" strike="noStrike" spc="-1" dirty="0">
                          <a:solidFill>
                            <a:srgbClr val="000000"/>
                          </a:solidFill>
                          <a:uFill>
                            <a:solidFill>
                              <a:srgbClr val="FFFFFF"/>
                            </a:solidFill>
                          </a:uFill>
                          <a:latin typeface="+mn-lt"/>
                        </a:rPr>
                        <a:t>2018-19</a:t>
                      </a:r>
                      <a:endParaRPr lang="en-CA" sz="1800" b="0" strike="noStrike" spc="-1" dirty="0">
                        <a:solidFill>
                          <a:srgbClr val="000000"/>
                        </a:solidFill>
                        <a:uFill>
                          <a:solidFill>
                            <a:srgbClr val="FFFFFF"/>
                          </a:solidFill>
                        </a:u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4FE"/>
                    </a:solidFill>
                  </a:tcPr>
                </a:tc>
                <a:extLst>
                  <a:ext uri="{0D108BD9-81ED-4DB2-BD59-A6C34878D82A}">
                    <a16:rowId xmlns="" xmlns:a16="http://schemas.microsoft.com/office/drawing/2014/main" val="10001"/>
                  </a:ext>
                </a:extLst>
              </a:tr>
            </a:tbl>
          </a:graphicData>
        </a:graphic>
      </p:graphicFrame>
      <p:sp>
        <p:nvSpPr>
          <p:cNvPr id="43" name="CustomShape 3"/>
          <p:cNvSpPr/>
          <p:nvPr/>
        </p:nvSpPr>
        <p:spPr>
          <a:xfrm>
            <a:off x="465480" y="3426667"/>
            <a:ext cx="27432000" cy="13986720"/>
          </a:xfrm>
          <a:prstGeom prst="rect">
            <a:avLst/>
          </a:prstGeom>
          <a:solidFill>
            <a:schemeClr val="bg1"/>
          </a:solidFill>
          <a:ln w="57240">
            <a:solidFill>
              <a:schemeClr val="bg1"/>
            </a:solidFill>
            <a:miter/>
          </a:ln>
        </p:spPr>
        <p:style>
          <a:lnRef idx="0">
            <a:scrgbClr r="0" g="0" b="0"/>
          </a:lnRef>
          <a:fillRef idx="0">
            <a:scrgbClr r="0" g="0" b="0"/>
          </a:fillRef>
          <a:effectRef idx="0">
            <a:scrgbClr r="0" g="0" b="0"/>
          </a:effectRef>
          <a:fontRef idx="minor"/>
        </p:style>
      </p:sp>
      <p:pic>
        <p:nvPicPr>
          <p:cNvPr id="44" name="Picture 1"/>
          <p:cNvPicPr/>
          <p:nvPr/>
        </p:nvPicPr>
        <p:blipFill>
          <a:blip r:embed="rId3"/>
          <a:stretch/>
        </p:blipFill>
        <p:spPr>
          <a:xfrm>
            <a:off x="1417320" y="7535160"/>
            <a:ext cx="807840" cy="1355040"/>
          </a:xfrm>
          <a:prstGeom prst="rect">
            <a:avLst/>
          </a:prstGeom>
          <a:ln>
            <a:noFill/>
          </a:ln>
        </p:spPr>
      </p:pic>
      <p:sp>
        <p:nvSpPr>
          <p:cNvPr id="45" name="CustomShape 4"/>
          <p:cNvSpPr/>
          <p:nvPr/>
        </p:nvSpPr>
        <p:spPr>
          <a:xfrm>
            <a:off x="464400" y="17292240"/>
            <a:ext cx="27432000" cy="1323000"/>
          </a:xfrm>
          <a:prstGeom prst="rect">
            <a:avLst/>
          </a:prstGeom>
          <a:solidFill>
            <a:srgbClr val="004DA2"/>
          </a:solidFill>
          <a:ln w="57240">
            <a:solidFill>
              <a:srgbClr val="004DA2"/>
            </a:solidFill>
            <a:miter/>
          </a:ln>
        </p:spPr>
        <p:style>
          <a:lnRef idx="0">
            <a:scrgbClr r="0" g="0" b="0"/>
          </a:lnRef>
          <a:fillRef idx="0">
            <a:scrgbClr r="0" g="0" b="0"/>
          </a:fillRef>
          <a:effectRef idx="0">
            <a:scrgbClr r="0" g="0" b="0"/>
          </a:effectRef>
          <a:fontRef idx="minor"/>
        </p:style>
        <p:txBody>
          <a:bodyPr wrap="none" lIns="89640" tIns="45000" rIns="89640" bIns="45000" anchor="ctr"/>
          <a:lstStyle/>
          <a:p>
            <a:pPr algn="r">
              <a:lnSpc>
                <a:spcPct val="100000"/>
              </a:lnSpc>
            </a:pPr>
            <a:r>
              <a:rPr lang="en-CA" sz="5000" b="1" strike="noStrike" spc="-1" dirty="0">
                <a:solidFill>
                  <a:srgbClr val="FFFFFF"/>
                </a:solidFill>
                <a:uFill>
                  <a:solidFill>
                    <a:srgbClr val="FFFFFF"/>
                  </a:solidFill>
                </a:uFill>
                <a:latin typeface="Garamond"/>
                <a:ea typeface="DejaVu Sans"/>
              </a:rPr>
              <a:t>Department of Electrical &amp; Computer Engineering</a:t>
            </a:r>
            <a:endParaRPr lang="en-CA" sz="1800" b="0" strike="noStrike" spc="-1" dirty="0">
              <a:solidFill>
                <a:srgbClr val="000000"/>
              </a:solidFill>
              <a:uFill>
                <a:solidFill>
                  <a:srgbClr val="FFFFFF"/>
                </a:solidFill>
              </a:uFill>
              <a:latin typeface="Arial"/>
            </a:endParaRPr>
          </a:p>
        </p:txBody>
      </p:sp>
      <p:pic>
        <p:nvPicPr>
          <p:cNvPr id="46" name="Picture 380"/>
          <p:cNvPicPr/>
          <p:nvPr/>
        </p:nvPicPr>
        <p:blipFill>
          <a:blip r:embed="rId4"/>
          <a:stretch/>
        </p:blipFill>
        <p:spPr>
          <a:xfrm>
            <a:off x="304920" y="16992720"/>
            <a:ext cx="5835960" cy="1827360"/>
          </a:xfrm>
          <a:prstGeom prst="rect">
            <a:avLst/>
          </a:prstGeom>
          <a:ln>
            <a:noFill/>
          </a:ln>
        </p:spPr>
      </p:pic>
      <p:sp>
        <p:nvSpPr>
          <p:cNvPr id="66" name="CustomShape 21"/>
          <p:cNvSpPr/>
          <p:nvPr/>
        </p:nvSpPr>
        <p:spPr>
          <a:xfrm>
            <a:off x="14390411" y="8769600"/>
            <a:ext cx="6399360" cy="8367622"/>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just">
              <a:lnSpc>
                <a:spcPct val="100000"/>
              </a:lnSpc>
            </a:pPr>
            <a:r>
              <a:rPr lang="en-CA" sz="4000" spc="-1" dirty="0" smtClean="0">
                <a:uFill>
                  <a:solidFill>
                    <a:srgbClr val="FFFFFF"/>
                  </a:solidFill>
                </a:uFill>
                <a:latin typeface="Arial"/>
                <a:ea typeface="DejaVu Sans"/>
              </a:rPr>
              <a:t>Raspberry Pi Overview</a:t>
            </a:r>
            <a:endParaRPr lang="en-CA" sz="4000" b="0" strike="noStrike" spc="-1" dirty="0" smtClean="0">
              <a:uFill>
                <a:solidFill>
                  <a:srgbClr val="FFFFFF"/>
                </a:solidFill>
              </a:uFill>
              <a:latin typeface="Arial"/>
              <a:ea typeface="DejaVu Sans"/>
            </a:endParaRPr>
          </a:p>
          <a:p>
            <a:pPr algn="just">
              <a:lnSpc>
                <a:spcPct val="100000"/>
              </a:lnSpc>
            </a:pPr>
            <a:r>
              <a:rPr lang="en-CA" sz="2400" spc="-1" dirty="0">
                <a:uFill>
                  <a:solidFill>
                    <a:srgbClr val="FFFFFF"/>
                  </a:solidFill>
                </a:uFill>
              </a:rPr>
              <a:t>The core of </a:t>
            </a:r>
            <a:r>
              <a:rPr lang="en-CA" sz="2400" spc="-1" dirty="0" err="1">
                <a:uFill>
                  <a:solidFill>
                    <a:srgbClr val="FFFFFF"/>
                  </a:solidFill>
                </a:uFill>
              </a:rPr>
              <a:t>SmartAVL</a:t>
            </a:r>
            <a:r>
              <a:rPr lang="en-CA" sz="2400" spc="-1" dirty="0">
                <a:uFill>
                  <a:solidFill>
                    <a:srgbClr val="FFFFFF"/>
                  </a:solidFill>
                </a:uFill>
              </a:rPr>
              <a:t> is a Raspberry Pi </a:t>
            </a:r>
            <a:r>
              <a:rPr lang="en-CA" sz="2400" spc="-1" dirty="0" smtClean="0">
                <a:uFill>
                  <a:solidFill>
                    <a:srgbClr val="FFFFFF"/>
                  </a:solidFill>
                </a:uFill>
              </a:rPr>
              <a:t>and the </a:t>
            </a:r>
            <a:r>
              <a:rPr lang="en-CA" sz="2400" spc="-1" dirty="0" err="1" smtClean="0">
                <a:uFill>
                  <a:solidFill>
                    <a:srgbClr val="FFFFFF"/>
                  </a:solidFill>
                </a:uFill>
              </a:rPr>
              <a:t>PiCAN</a:t>
            </a:r>
            <a:r>
              <a:rPr lang="en-CA" sz="2400" spc="-1" dirty="0" smtClean="0">
                <a:uFill>
                  <a:solidFill>
                    <a:srgbClr val="FFFFFF"/>
                  </a:solidFill>
                </a:uFill>
              </a:rPr>
              <a:t> 2 Interface that </a:t>
            </a:r>
            <a:r>
              <a:rPr lang="en-CA" sz="2400" spc="-1" dirty="0">
                <a:uFill>
                  <a:solidFill>
                    <a:srgbClr val="FFFFFF"/>
                  </a:solidFill>
                </a:uFill>
              </a:rPr>
              <a:t>is connected to </a:t>
            </a:r>
            <a:r>
              <a:rPr lang="en-CA" sz="2400" spc="-1" dirty="0" smtClean="0">
                <a:uFill>
                  <a:solidFill>
                    <a:srgbClr val="FFFFFF"/>
                  </a:solidFill>
                </a:uFill>
              </a:rPr>
              <a:t>the vehicle via the OBD-2 port. Data is received from the vehicle’s ECU from the OBD-2 port to the PiCAN2 Interface where it is serialized. Once serialized, the data is passed to the Raspberry Pi where it is then processed and packaged with location data from the GPS before being forwarded to the Android app via Bluetooth.  </a:t>
            </a:r>
          </a:p>
          <a:p>
            <a:pPr algn="just">
              <a:lnSpc>
                <a:spcPct val="100000"/>
              </a:lnSpc>
            </a:pPr>
            <a:endParaRPr lang="en-CA" sz="2400" spc="-1" dirty="0">
              <a:uFill>
                <a:solidFill>
                  <a:srgbClr val="FFFFFF"/>
                </a:solidFill>
              </a:uFill>
              <a:latin typeface="Arial"/>
            </a:endParaRPr>
          </a:p>
          <a:p>
            <a:pPr algn="just">
              <a:lnSpc>
                <a:spcPct val="100000"/>
              </a:lnSpc>
            </a:pPr>
            <a:r>
              <a:rPr lang="en-CA" sz="2400" spc="-1" dirty="0" smtClean="0">
                <a:uFill>
                  <a:solidFill>
                    <a:srgbClr val="FFFFFF"/>
                  </a:solidFill>
                </a:uFill>
                <a:latin typeface="Arial"/>
              </a:rPr>
              <a:t>The Raspberry Pi was selected for a number of </a:t>
            </a:r>
            <a:r>
              <a:rPr lang="en-CA" sz="2400" spc="-1" dirty="0" smtClean="0">
                <a:uFill>
                  <a:solidFill>
                    <a:srgbClr val="FFFFFF"/>
                  </a:solidFill>
                </a:uFill>
                <a:latin typeface="Arial"/>
              </a:rPr>
              <a:t>reasons:</a:t>
            </a:r>
            <a:endParaRPr lang="en-CA" sz="2400" spc="-1" dirty="0" smtClean="0">
              <a:uFill>
                <a:solidFill>
                  <a:srgbClr val="FFFFFF"/>
                </a:solidFill>
              </a:uFill>
              <a:latin typeface="Arial"/>
            </a:endParaRPr>
          </a:p>
          <a:p>
            <a:pPr marL="342900" indent="-342900" algn="just">
              <a:lnSpc>
                <a:spcPct val="100000"/>
              </a:lnSpc>
              <a:buFont typeface="Arial" panose="020B0604020202020204" pitchFamily="34" charset="0"/>
              <a:buChar char="•"/>
            </a:pPr>
            <a:r>
              <a:rPr lang="en-CA" sz="2400" spc="-1" dirty="0" smtClean="0">
                <a:uFill>
                  <a:solidFill>
                    <a:srgbClr val="FFFFFF"/>
                  </a:solidFill>
                </a:uFill>
                <a:latin typeface="Arial"/>
              </a:rPr>
              <a:t>Flexibility of supporting numerous hardware peripherals as well as the generous number of ports.</a:t>
            </a:r>
          </a:p>
          <a:p>
            <a:pPr marL="342900" indent="-342900" algn="just">
              <a:lnSpc>
                <a:spcPct val="100000"/>
              </a:lnSpc>
              <a:buFont typeface="Arial" panose="020B0604020202020204" pitchFamily="34" charset="0"/>
              <a:buChar char="•"/>
            </a:pPr>
            <a:r>
              <a:rPr lang="en-CA" sz="2400" spc="-1" dirty="0" smtClean="0">
                <a:uFill>
                  <a:solidFill>
                    <a:srgbClr val="FFFFFF"/>
                  </a:solidFill>
                </a:uFill>
                <a:latin typeface="Arial"/>
              </a:rPr>
              <a:t>The ability to run a flavour of Linux designed specifically for the Raspberry Pi.</a:t>
            </a:r>
          </a:p>
          <a:p>
            <a:pPr marL="342900" indent="-342900" algn="just">
              <a:lnSpc>
                <a:spcPct val="100000"/>
              </a:lnSpc>
              <a:buFont typeface="Arial" panose="020B0604020202020204" pitchFamily="34" charset="0"/>
              <a:buChar char="•"/>
            </a:pPr>
            <a:r>
              <a:rPr lang="en-CA" sz="2400" spc="-1" dirty="0">
                <a:uFill>
                  <a:solidFill>
                    <a:srgbClr val="FFFFFF"/>
                  </a:solidFill>
                </a:uFill>
                <a:latin typeface="Arial"/>
              </a:rPr>
              <a:t>W</a:t>
            </a:r>
            <a:r>
              <a:rPr lang="en-CA" sz="2400" spc="-1" dirty="0" smtClean="0">
                <a:uFill>
                  <a:solidFill>
                    <a:srgbClr val="FFFFFF"/>
                  </a:solidFill>
                </a:uFill>
                <a:latin typeface="Arial"/>
              </a:rPr>
              <a:t>ide hardware and software support  from the Raspberry Pi and Linux communities.</a:t>
            </a:r>
          </a:p>
          <a:p>
            <a:pPr marL="342900" indent="-342900" algn="just">
              <a:lnSpc>
                <a:spcPct val="100000"/>
              </a:lnSpc>
              <a:buFont typeface="Arial" panose="020B0604020202020204" pitchFamily="34" charset="0"/>
              <a:buChar char="•"/>
            </a:pPr>
            <a:r>
              <a:rPr lang="en-CA" sz="2400" spc="-1" dirty="0" smtClean="0">
                <a:uFill>
                  <a:solidFill>
                    <a:srgbClr val="FFFFFF"/>
                  </a:solidFill>
                </a:uFill>
                <a:latin typeface="Arial"/>
              </a:rPr>
              <a:t>Its </a:t>
            </a:r>
            <a:r>
              <a:rPr lang="en-CA" sz="2400" spc="-1" dirty="0" smtClean="0">
                <a:uFill>
                  <a:solidFill>
                    <a:srgbClr val="FFFFFF"/>
                  </a:solidFill>
                </a:uFill>
                <a:latin typeface="Arial"/>
              </a:rPr>
              <a:t>small form factor.</a:t>
            </a:r>
          </a:p>
          <a:p>
            <a:pPr algn="just">
              <a:lnSpc>
                <a:spcPct val="100000"/>
              </a:lnSpc>
            </a:pPr>
            <a:endParaRPr lang="en-CA" sz="2400" b="0" strike="noStrike" spc="-1" dirty="0">
              <a:uFill>
                <a:solidFill>
                  <a:srgbClr val="FFFFFF"/>
                </a:solidFill>
              </a:uFill>
              <a:latin typeface="Arial"/>
            </a:endParaRPr>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4832" y="649717"/>
            <a:ext cx="1369696" cy="1369696"/>
          </a:xfrm>
          <a:prstGeom prst="rect">
            <a:avLst/>
          </a:prstGeom>
        </p:spPr>
      </p:pic>
      <p:grpSp>
        <p:nvGrpSpPr>
          <p:cNvPr id="36" name="Group 35"/>
          <p:cNvGrpSpPr/>
          <p:nvPr/>
        </p:nvGrpSpPr>
        <p:grpSpPr>
          <a:xfrm>
            <a:off x="21207121" y="8768148"/>
            <a:ext cx="6648529" cy="8369074"/>
            <a:chOff x="21207121" y="8768148"/>
            <a:chExt cx="6648529" cy="8369074"/>
          </a:xfrm>
        </p:grpSpPr>
        <p:sp>
          <p:nvSpPr>
            <p:cNvPr id="65" name="CustomShape 20"/>
            <p:cNvSpPr/>
            <p:nvPr/>
          </p:nvSpPr>
          <p:spPr>
            <a:xfrm>
              <a:off x="21207121" y="8768148"/>
              <a:ext cx="6399360" cy="319507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just">
                <a:lnSpc>
                  <a:spcPct val="100000"/>
                </a:lnSpc>
              </a:pPr>
              <a:r>
                <a:rPr lang="en-CA" sz="4000" b="0" strike="noStrike" spc="-1" dirty="0" smtClean="0">
                  <a:uFill>
                    <a:solidFill>
                      <a:srgbClr val="FFFFFF"/>
                    </a:solidFill>
                  </a:uFill>
                  <a:latin typeface="Arial"/>
                  <a:ea typeface="DejaVu Sans"/>
                </a:rPr>
                <a:t>Expansion Goals</a:t>
              </a:r>
              <a:endParaRPr lang="en-CA" sz="1800" b="0" strike="noStrike" spc="-1" dirty="0">
                <a:uFill>
                  <a:solidFill>
                    <a:srgbClr val="FFFFFF"/>
                  </a:solidFill>
                </a:uFill>
                <a:latin typeface="Arial"/>
              </a:endParaRPr>
            </a:p>
            <a:p>
              <a:pPr marL="342900" indent="-342900" algn="just">
                <a:lnSpc>
                  <a:spcPct val="100000"/>
                </a:lnSpc>
                <a:buFont typeface="Arial" panose="020B0604020202020204" pitchFamily="34" charset="0"/>
                <a:buChar char="•"/>
              </a:pPr>
              <a:r>
                <a:rPr lang="en-CA" sz="2400" spc="-1" dirty="0" smtClean="0">
                  <a:uFill>
                    <a:solidFill>
                      <a:srgbClr val="FFFFFF"/>
                    </a:solidFill>
                  </a:uFill>
                  <a:ea typeface="DejaVu Sans"/>
                </a:rPr>
                <a:t>Add a cellular transceiver to facilitate communication over an LTE network.</a:t>
              </a:r>
            </a:p>
            <a:p>
              <a:pPr marL="342900" indent="-342900" algn="just">
                <a:lnSpc>
                  <a:spcPct val="100000"/>
                </a:lnSpc>
                <a:buFont typeface="Arial" panose="020B0604020202020204" pitchFamily="34" charset="0"/>
                <a:buChar char="•"/>
              </a:pPr>
              <a:r>
                <a:rPr lang="en-CA" sz="2400" spc="-1" dirty="0" smtClean="0">
                  <a:uFill>
                    <a:solidFill>
                      <a:srgbClr val="FFFFFF"/>
                    </a:solidFill>
                  </a:uFill>
                </a:rPr>
                <a:t>Create a web server where data is sent to and retrieved from on the cloud. </a:t>
              </a:r>
            </a:p>
            <a:p>
              <a:pPr marL="342900" indent="-342900" algn="just">
                <a:lnSpc>
                  <a:spcPct val="100000"/>
                </a:lnSpc>
                <a:buFont typeface="Arial" panose="020B0604020202020204" pitchFamily="34" charset="0"/>
                <a:buChar char="•"/>
              </a:pPr>
              <a:r>
                <a:rPr lang="en-CA" sz="2400" b="0" strike="noStrike" spc="-1" dirty="0" smtClean="0">
                  <a:uFill>
                    <a:solidFill>
                      <a:srgbClr val="FFFFFF"/>
                    </a:solidFill>
                  </a:uFill>
                </a:rPr>
                <a:t>Redesign how the GPS is connected. </a:t>
              </a:r>
            </a:p>
            <a:p>
              <a:pPr marL="342900" indent="-342900" algn="just">
                <a:lnSpc>
                  <a:spcPct val="100000"/>
                </a:lnSpc>
                <a:buFont typeface="Arial" panose="020B0604020202020204" pitchFamily="34" charset="0"/>
                <a:buChar char="•"/>
              </a:pPr>
              <a:r>
                <a:rPr lang="en-CA" sz="2400" spc="-1" dirty="0" smtClean="0">
                  <a:uFill>
                    <a:solidFill>
                      <a:srgbClr val="FFFFFF"/>
                    </a:solidFill>
                  </a:uFill>
                </a:rPr>
                <a:t>Analytics and maintenance tracking.</a:t>
              </a:r>
            </a:p>
            <a:p>
              <a:pPr marL="342900" indent="-342900" algn="just">
                <a:lnSpc>
                  <a:spcPct val="100000"/>
                </a:lnSpc>
                <a:buFont typeface="Arial" panose="020B0604020202020204" pitchFamily="34" charset="0"/>
                <a:buChar char="•"/>
              </a:pPr>
              <a:r>
                <a:rPr lang="en-CA" sz="2400" spc="-1" dirty="0" smtClean="0">
                  <a:uFill>
                    <a:solidFill>
                      <a:srgbClr val="FFFFFF"/>
                    </a:solidFill>
                  </a:uFill>
                </a:rPr>
                <a:t>Reduce the cost of the device further.</a:t>
              </a:r>
              <a:endParaRPr lang="en-CA" sz="2400" b="0" strike="noStrike" spc="-1" dirty="0">
                <a:uFill>
                  <a:solidFill>
                    <a:srgbClr val="FFFFFF"/>
                  </a:solidFill>
                </a:uFill>
              </a:endParaRPr>
            </a:p>
          </p:txBody>
        </p:sp>
        <p:grpSp>
          <p:nvGrpSpPr>
            <p:cNvPr id="16" name="Group 15"/>
            <p:cNvGrpSpPr/>
            <p:nvPr/>
          </p:nvGrpSpPr>
          <p:grpSpPr>
            <a:xfrm>
              <a:off x="21207121" y="15321340"/>
              <a:ext cx="6648529" cy="1815882"/>
              <a:chOff x="21207121" y="15321340"/>
              <a:chExt cx="6648529" cy="1815882"/>
            </a:xfrm>
          </p:grpSpPr>
          <p:pic>
            <p:nvPicPr>
              <p:cNvPr id="34" name="Picture 33"/>
              <p:cNvPicPr>
                <a:picLocks noChangeAspect="1"/>
              </p:cNvPicPr>
              <p:nvPr/>
            </p:nvPicPr>
            <p:blipFill rotWithShape="1">
              <a:blip r:embed="rId6">
                <a:extLst>
                  <a:ext uri="{28A0092B-C50C-407E-A947-70E740481C1C}">
                    <a14:useLocalDpi xmlns:a14="http://schemas.microsoft.com/office/drawing/2010/main" val="0"/>
                  </a:ext>
                </a:extLst>
              </a:blip>
              <a:srcRect l="7003" t="6859" r="9247" b="9865"/>
              <a:stretch/>
            </p:blipFill>
            <p:spPr>
              <a:xfrm>
                <a:off x="26362411" y="15595134"/>
                <a:ext cx="1493239" cy="1484851"/>
              </a:xfrm>
              <a:prstGeom prst="rect">
                <a:avLst/>
              </a:prstGeom>
            </p:spPr>
          </p:pic>
          <p:sp>
            <p:nvSpPr>
              <p:cNvPr id="15" name="TextBox 14"/>
              <p:cNvSpPr txBox="1"/>
              <p:nvPr/>
            </p:nvSpPr>
            <p:spPr>
              <a:xfrm>
                <a:off x="21207121" y="15321340"/>
                <a:ext cx="5226171" cy="1815882"/>
              </a:xfrm>
              <a:prstGeom prst="rect">
                <a:avLst/>
              </a:prstGeom>
              <a:noFill/>
            </p:spPr>
            <p:txBody>
              <a:bodyPr wrap="square" rtlCol="0">
                <a:spAutoFit/>
              </a:bodyPr>
              <a:lstStyle/>
              <a:p>
                <a:pPr algn="just">
                  <a:lnSpc>
                    <a:spcPct val="100000"/>
                  </a:lnSpc>
                </a:pPr>
                <a:r>
                  <a:rPr lang="en-CA" sz="4000" spc="-1" dirty="0">
                    <a:uFill>
                      <a:solidFill>
                        <a:srgbClr val="FFFFFF"/>
                      </a:solidFill>
                    </a:uFill>
                  </a:rPr>
                  <a:t>References</a:t>
                </a:r>
              </a:p>
              <a:p>
                <a:pPr algn="just">
                  <a:lnSpc>
                    <a:spcPct val="100000"/>
                  </a:lnSpc>
                </a:pPr>
                <a:r>
                  <a:rPr lang="en-CA" sz="2400" spc="-1" dirty="0">
                    <a:uFill>
                      <a:solidFill>
                        <a:srgbClr val="FFFFFF"/>
                      </a:solidFill>
                    </a:uFill>
                  </a:rPr>
                  <a:t>Please scan the QR </a:t>
                </a:r>
                <a:r>
                  <a:rPr lang="en-CA" sz="2400" spc="-1" dirty="0" smtClean="0">
                    <a:uFill>
                      <a:solidFill>
                        <a:srgbClr val="FFFFFF"/>
                      </a:solidFill>
                    </a:uFill>
                  </a:rPr>
                  <a:t>code to </a:t>
                </a:r>
                <a:r>
                  <a:rPr lang="en-CA" sz="2400" spc="-1" dirty="0">
                    <a:uFill>
                      <a:solidFill>
                        <a:srgbClr val="FFFFFF"/>
                      </a:solidFill>
                    </a:uFill>
                  </a:rPr>
                  <a:t>view the GitHub </a:t>
                </a:r>
                <a:r>
                  <a:rPr lang="en-CA" sz="2400" spc="-1" dirty="0" smtClean="0">
                    <a:uFill>
                      <a:solidFill>
                        <a:srgbClr val="FFFFFF"/>
                      </a:solidFill>
                    </a:uFill>
                  </a:rPr>
                  <a:t>repository for our project on</a:t>
                </a:r>
                <a:r>
                  <a:rPr lang="en-CA" sz="2400" spc="-1" dirty="0" smtClean="0">
                    <a:uFill>
                      <a:solidFill>
                        <a:srgbClr val="FFFFFF"/>
                      </a:solidFill>
                    </a:uFill>
                  </a:rPr>
                  <a:t>: github.com/</a:t>
                </a:r>
                <a:r>
                  <a:rPr lang="en-CA" sz="2400" spc="-1" dirty="0" err="1" smtClean="0">
                    <a:uFill>
                      <a:solidFill>
                        <a:srgbClr val="FFFFFF"/>
                      </a:solidFill>
                    </a:uFill>
                  </a:rPr>
                  <a:t>aschuldhaus</a:t>
                </a:r>
                <a:r>
                  <a:rPr lang="en-CA" sz="2400" spc="-1" dirty="0" smtClean="0">
                    <a:uFill>
                      <a:solidFill>
                        <a:srgbClr val="FFFFFF"/>
                      </a:solidFill>
                    </a:uFill>
                  </a:rPr>
                  <a:t>/</a:t>
                </a:r>
                <a:r>
                  <a:rPr lang="en-CA" sz="2400" spc="-1" dirty="0" err="1" smtClean="0">
                    <a:uFill>
                      <a:solidFill>
                        <a:srgbClr val="FFFFFF"/>
                      </a:solidFill>
                    </a:uFill>
                  </a:rPr>
                  <a:t>SmartAVL</a:t>
                </a:r>
                <a:endParaRPr lang="en-CA" sz="2400" spc="-1" dirty="0">
                  <a:uFill>
                    <a:solidFill>
                      <a:srgbClr val="FFFFFF"/>
                    </a:solidFill>
                  </a:uFill>
                </a:endParaRPr>
              </a:p>
            </p:txBody>
          </p:sp>
        </p:grpSp>
        <p:sp>
          <p:nvSpPr>
            <p:cNvPr id="21" name="TextBox 20"/>
            <p:cNvSpPr txBox="1"/>
            <p:nvPr/>
          </p:nvSpPr>
          <p:spPr>
            <a:xfrm>
              <a:off x="21207121" y="12028131"/>
              <a:ext cx="6399360" cy="3293209"/>
            </a:xfrm>
            <a:prstGeom prst="rect">
              <a:avLst/>
            </a:prstGeom>
            <a:noFill/>
          </p:spPr>
          <p:txBody>
            <a:bodyPr wrap="square" rtlCol="0">
              <a:spAutoFit/>
            </a:bodyPr>
            <a:lstStyle/>
            <a:p>
              <a:pPr>
                <a:lnSpc>
                  <a:spcPct val="100000"/>
                </a:lnSpc>
              </a:pPr>
              <a:r>
                <a:rPr lang="en-CA" sz="4000" spc="-1" dirty="0">
                  <a:uFill>
                    <a:solidFill>
                      <a:srgbClr val="FFFFFF"/>
                    </a:solidFill>
                  </a:uFill>
                </a:rPr>
                <a:t>Acknowledgements</a:t>
              </a:r>
            </a:p>
            <a:p>
              <a:pPr algn="just">
                <a:lnSpc>
                  <a:spcPct val="100000"/>
                </a:lnSpc>
              </a:pPr>
              <a:r>
                <a:rPr lang="en-CA" sz="2400" spc="-1" dirty="0">
                  <a:uFill>
                    <a:solidFill>
                      <a:srgbClr val="FFFFFF"/>
                    </a:solidFill>
                  </a:uFill>
                </a:rPr>
                <a:t>Our group would like to thank </a:t>
              </a:r>
              <a:r>
                <a:rPr lang="en-CA" sz="2400" spc="-1" dirty="0" smtClean="0">
                  <a:uFill>
                    <a:solidFill>
                      <a:srgbClr val="FFFFFF"/>
                    </a:solidFill>
                  </a:uFill>
                </a:rPr>
                <a:t>Latium </a:t>
              </a:r>
              <a:r>
                <a:rPr lang="en-CA" sz="2400" spc="-1" dirty="0">
                  <a:uFill>
                    <a:solidFill>
                      <a:srgbClr val="FFFFFF"/>
                    </a:solidFill>
                  </a:uFill>
                </a:rPr>
                <a:t>Fleet Management for sponsoring this project. Additionally, we would like to thank Dr. Edmond Lou, Raza Bhatti, Keith Mills, Raju </a:t>
              </a:r>
              <a:r>
                <a:rPr lang="en-CA" sz="2400" spc="-1" dirty="0" err="1">
                  <a:uFill>
                    <a:solidFill>
                      <a:srgbClr val="FFFFFF"/>
                    </a:solidFill>
                  </a:uFill>
                </a:rPr>
                <a:t>Macgupalli</a:t>
              </a:r>
              <a:r>
                <a:rPr lang="en-CA" sz="2400" spc="-1" dirty="0">
                  <a:uFill>
                    <a:solidFill>
                      <a:srgbClr val="FFFFFF"/>
                    </a:solidFill>
                  </a:uFill>
                </a:rPr>
                <a:t>, and Rick McGregor for their support and technical expertise lent to us throughout the development of the project.</a:t>
              </a:r>
              <a:endParaRPr lang="en-CA" sz="2400" dirty="0"/>
            </a:p>
          </p:txBody>
        </p:sp>
      </p:grpSp>
      <p:grpSp>
        <p:nvGrpSpPr>
          <p:cNvPr id="33" name="Group 32"/>
          <p:cNvGrpSpPr/>
          <p:nvPr/>
        </p:nvGrpSpPr>
        <p:grpSpPr>
          <a:xfrm>
            <a:off x="7526587" y="3488047"/>
            <a:ext cx="6399361" cy="12938120"/>
            <a:chOff x="7725746" y="3458640"/>
            <a:chExt cx="6399361" cy="12938120"/>
          </a:xfrm>
        </p:grpSpPr>
        <p:sp>
          <p:nvSpPr>
            <p:cNvPr id="60" name="CustomShape 15"/>
            <p:cNvSpPr/>
            <p:nvPr/>
          </p:nvSpPr>
          <p:spPr>
            <a:xfrm>
              <a:off x="7725746" y="3458640"/>
              <a:ext cx="6399360" cy="688603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just">
                <a:lnSpc>
                  <a:spcPct val="100000"/>
                </a:lnSpc>
              </a:pPr>
              <a:r>
                <a:rPr lang="en-CA" sz="4000" spc="-1" dirty="0">
                  <a:uFill>
                    <a:solidFill>
                      <a:srgbClr val="FFFFFF"/>
                    </a:solidFill>
                  </a:uFill>
                </a:rPr>
                <a:t>Android App Overview</a:t>
              </a:r>
            </a:p>
            <a:p>
              <a:pPr lvl="0" algn="just">
                <a:defRPr/>
              </a:pPr>
              <a:r>
                <a:rPr lang="en-CA" sz="2400" spc="-1" dirty="0" smtClean="0">
                  <a:uFill>
                    <a:solidFill>
                      <a:srgbClr val="FFFFFF"/>
                    </a:solidFill>
                  </a:uFill>
                </a:rPr>
                <a:t>The </a:t>
              </a:r>
              <a:r>
                <a:rPr lang="en-CA" sz="2400" spc="-1" dirty="0">
                  <a:uFill>
                    <a:solidFill>
                      <a:srgbClr val="FFFFFF"/>
                    </a:solidFill>
                  </a:uFill>
                </a:rPr>
                <a:t>Android App has three main </a:t>
              </a:r>
              <a:r>
                <a:rPr lang="en-CA" sz="2400" spc="-1" dirty="0" smtClean="0">
                  <a:uFill>
                    <a:solidFill>
                      <a:srgbClr val="FFFFFF"/>
                    </a:solidFill>
                  </a:uFill>
                </a:rPr>
                <a:t>activities to present to the user. </a:t>
              </a:r>
              <a:endParaRPr lang="en-CA" sz="2400" spc="-1" dirty="0">
                <a:uFill>
                  <a:solidFill>
                    <a:srgbClr val="FFFFFF"/>
                  </a:solidFill>
                </a:uFill>
              </a:endParaRPr>
            </a:p>
            <a:p>
              <a:pPr marL="342900" lvl="0" indent="-342900" algn="just">
                <a:buFont typeface="Arial" panose="020B0604020202020204" pitchFamily="34" charset="0"/>
                <a:buChar char="•"/>
                <a:defRPr/>
              </a:pPr>
              <a:r>
                <a:rPr lang="en-CA" sz="2400" spc="-1" dirty="0">
                  <a:uFill>
                    <a:solidFill>
                      <a:srgbClr val="FFFFFF"/>
                    </a:solidFill>
                  </a:uFill>
                </a:rPr>
                <a:t>The first </a:t>
              </a:r>
              <a:r>
                <a:rPr lang="en-CA" sz="2400" spc="-1" dirty="0" smtClean="0">
                  <a:uFill>
                    <a:solidFill>
                      <a:srgbClr val="FFFFFF"/>
                    </a:solidFill>
                  </a:uFill>
                </a:rPr>
                <a:t>activity, as shown in Fig. 2, </a:t>
              </a:r>
              <a:r>
                <a:rPr lang="en-CA" sz="2400" spc="-1" dirty="0">
                  <a:uFill>
                    <a:solidFill>
                      <a:srgbClr val="FFFFFF"/>
                    </a:solidFill>
                  </a:uFill>
                </a:rPr>
                <a:t>is an overview of the vehicle and selected data to display to the </a:t>
              </a:r>
              <a:r>
                <a:rPr lang="en-CA" sz="2400" spc="-1" dirty="0" smtClean="0">
                  <a:uFill>
                    <a:solidFill>
                      <a:srgbClr val="FFFFFF"/>
                    </a:solidFill>
                  </a:uFill>
                </a:rPr>
                <a:t>user. The data shown can be modified by changing what the Raspberry Pi looks for from the CAN messaging service. </a:t>
              </a:r>
              <a:endParaRPr lang="en-CA" sz="2400" spc="-1" dirty="0">
                <a:uFill>
                  <a:solidFill>
                    <a:srgbClr val="FFFFFF"/>
                  </a:solidFill>
                </a:uFill>
              </a:endParaRPr>
            </a:p>
            <a:p>
              <a:pPr marL="342900" lvl="0" indent="-342900" algn="just">
                <a:buFont typeface="Arial" panose="020B0604020202020204" pitchFamily="34" charset="0"/>
                <a:buChar char="•"/>
                <a:defRPr/>
              </a:pPr>
              <a:r>
                <a:rPr lang="en-CA" sz="2400" dirty="0"/>
                <a:t>Secondly, there is a map activity (</a:t>
              </a:r>
              <a:r>
                <a:rPr lang="en-CA" sz="2400" dirty="0" smtClean="0"/>
                <a:t>Fig. 3) that </a:t>
              </a:r>
              <a:r>
                <a:rPr lang="en-CA" sz="2400" dirty="0"/>
                <a:t>allows the user to see where the vehicle is in </a:t>
              </a:r>
              <a:r>
                <a:rPr lang="en-CA" sz="2400" dirty="0" smtClean="0"/>
                <a:t>real-time. This data is pulled from the </a:t>
              </a:r>
              <a:r>
                <a:rPr lang="en-CA" sz="2400" dirty="0" err="1" smtClean="0"/>
                <a:t>Adafruit</a:t>
              </a:r>
              <a:r>
                <a:rPr lang="en-CA" sz="2400" dirty="0" smtClean="0"/>
                <a:t> GPS that is connected to the Raspberry Pi which is refreshed every second.</a:t>
              </a:r>
              <a:endParaRPr lang="en-CA" sz="2400" dirty="0"/>
            </a:p>
            <a:p>
              <a:pPr marL="342900" lvl="0" indent="-342900" algn="just">
                <a:buFont typeface="Arial" panose="020B0604020202020204" pitchFamily="34" charset="0"/>
                <a:buChar char="•"/>
                <a:defRPr/>
              </a:pPr>
              <a:r>
                <a:rPr lang="en-CA" sz="2400" dirty="0"/>
                <a:t>Lastly, there is an activity to see a log of data sent to the Android App.</a:t>
              </a:r>
            </a:p>
          </p:txBody>
        </p:sp>
        <p:grpSp>
          <p:nvGrpSpPr>
            <p:cNvPr id="13" name="Group 12"/>
            <p:cNvGrpSpPr/>
            <p:nvPr/>
          </p:nvGrpSpPr>
          <p:grpSpPr>
            <a:xfrm>
              <a:off x="7968463" y="10061701"/>
              <a:ext cx="5913925" cy="5642612"/>
              <a:chOff x="7758720" y="6259176"/>
              <a:chExt cx="5913925" cy="5642612"/>
            </a:xfrm>
          </p:grpSpPr>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918224" y="6260591"/>
                <a:ext cx="2754421" cy="5641197"/>
              </a:xfrm>
              <a:prstGeom prst="rect">
                <a:avLst/>
              </a:prstGeom>
            </p:spPr>
          </p:pic>
          <p:pic>
            <p:nvPicPr>
              <p:cNvPr id="37" name="Picture 3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58720" y="6259176"/>
                <a:ext cx="2753784" cy="5639892"/>
              </a:xfrm>
              <a:prstGeom prst="rect">
                <a:avLst/>
              </a:prstGeom>
            </p:spPr>
          </p:pic>
        </p:grpSp>
        <p:sp>
          <p:nvSpPr>
            <p:cNvPr id="22" name="TextBox 21"/>
            <p:cNvSpPr txBox="1"/>
            <p:nvPr/>
          </p:nvSpPr>
          <p:spPr>
            <a:xfrm>
              <a:off x="7725747" y="15948945"/>
              <a:ext cx="6399360" cy="447815"/>
            </a:xfrm>
            <a:prstGeom prst="rect">
              <a:avLst/>
            </a:prstGeom>
            <a:noFill/>
          </p:spPr>
          <p:txBody>
            <a:bodyPr wrap="square" rtlCol="0">
              <a:spAutoFit/>
            </a:bodyPr>
            <a:lstStyle/>
            <a:p>
              <a:endParaRPr lang="en-CA" sz="2310" dirty="0"/>
            </a:p>
          </p:txBody>
        </p:sp>
      </p:grpSp>
      <p:sp>
        <p:nvSpPr>
          <p:cNvPr id="48" name="CustomShape 6"/>
          <p:cNvSpPr/>
          <p:nvPr/>
        </p:nvSpPr>
        <p:spPr>
          <a:xfrm>
            <a:off x="708840" y="3488759"/>
            <a:ext cx="6399360" cy="517627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just">
              <a:lnSpc>
                <a:spcPct val="100000"/>
              </a:lnSpc>
            </a:pPr>
            <a:r>
              <a:rPr lang="en-CA" sz="4000" spc="-1" dirty="0" smtClean="0">
                <a:uFill>
                  <a:solidFill>
                    <a:srgbClr val="FFFFFF"/>
                  </a:solidFill>
                </a:uFill>
                <a:latin typeface="Arial"/>
              </a:rPr>
              <a:t>Project Objective</a:t>
            </a:r>
            <a:endParaRPr lang="en-CA" sz="1800" b="0" strike="noStrike" spc="-1" dirty="0">
              <a:uFill>
                <a:solidFill>
                  <a:srgbClr val="FFFFFF"/>
                </a:solidFill>
              </a:uFill>
              <a:latin typeface="Arial"/>
            </a:endParaRPr>
          </a:p>
          <a:p>
            <a:pPr algn="just">
              <a:lnSpc>
                <a:spcPct val="100000"/>
              </a:lnSpc>
            </a:pPr>
            <a:r>
              <a:rPr lang="en-CA" sz="2400" spc="-1" dirty="0">
                <a:uFill>
                  <a:solidFill>
                    <a:srgbClr val="FFFFFF"/>
                  </a:solidFill>
                </a:uFill>
                <a:ea typeface="DejaVu Sans"/>
              </a:rPr>
              <a:t>A</a:t>
            </a:r>
            <a:r>
              <a:rPr lang="en-CA" sz="2400" b="0" strike="noStrike" spc="-1" dirty="0" smtClean="0">
                <a:uFill>
                  <a:solidFill>
                    <a:srgbClr val="FFFFFF"/>
                  </a:solidFill>
                </a:uFill>
                <a:ea typeface="DejaVu Sans"/>
              </a:rPr>
              <a:t> challenge for a company </a:t>
            </a:r>
            <a:r>
              <a:rPr lang="en-CA" sz="2400" spc="-1" dirty="0" smtClean="0">
                <a:uFill>
                  <a:solidFill>
                    <a:srgbClr val="FFFFFF"/>
                  </a:solidFill>
                </a:uFill>
                <a:ea typeface="DejaVu Sans"/>
              </a:rPr>
              <a:t>which manages a large fleet of vehicles is tracking each vehicle and its current location and status. </a:t>
            </a:r>
            <a:r>
              <a:rPr lang="en-CA" sz="2400" b="0" strike="noStrike" spc="-1" dirty="0" smtClean="0">
                <a:uFill>
                  <a:solidFill>
                    <a:srgbClr val="FFFFFF"/>
                  </a:solidFill>
                </a:uFill>
                <a:ea typeface="DejaVu Sans"/>
              </a:rPr>
              <a:t>The Smart Automatic Vehicle Locator (</a:t>
            </a:r>
            <a:r>
              <a:rPr lang="en-CA" sz="2400" b="0" strike="noStrike" spc="-1" dirty="0" err="1" smtClean="0">
                <a:uFill>
                  <a:solidFill>
                    <a:srgbClr val="FFFFFF"/>
                  </a:solidFill>
                </a:uFill>
                <a:ea typeface="DejaVu Sans"/>
              </a:rPr>
              <a:t>SmartAVL</a:t>
            </a:r>
            <a:r>
              <a:rPr lang="en-CA" sz="2400" b="0" strike="noStrike" spc="-1" dirty="0" smtClean="0">
                <a:uFill>
                  <a:solidFill>
                    <a:srgbClr val="FFFFFF"/>
                  </a:solidFill>
                </a:uFill>
                <a:ea typeface="DejaVu Sans"/>
              </a:rPr>
              <a:t>) is a system that begins to solve this challenge, by allowing a remote user access to near real time data of a vehicle in their fleet. </a:t>
            </a:r>
            <a:r>
              <a:rPr lang="en-CA" sz="2400" spc="-1" dirty="0" smtClean="0">
                <a:uFill>
                  <a:solidFill>
                    <a:srgbClr val="FFFFFF"/>
                  </a:solidFill>
                </a:uFill>
              </a:rPr>
              <a:t> </a:t>
            </a:r>
          </a:p>
          <a:p>
            <a:pPr algn="just">
              <a:lnSpc>
                <a:spcPct val="100000"/>
              </a:lnSpc>
            </a:pPr>
            <a:endParaRPr lang="en-CA" sz="2400" spc="-1" dirty="0" smtClean="0">
              <a:uFill>
                <a:solidFill>
                  <a:srgbClr val="FFFFFF"/>
                </a:solidFill>
              </a:uFill>
            </a:endParaRPr>
          </a:p>
          <a:p>
            <a:pPr algn="just">
              <a:lnSpc>
                <a:spcPct val="100000"/>
              </a:lnSpc>
            </a:pPr>
            <a:r>
              <a:rPr lang="en-CA" sz="2400" spc="-1" dirty="0" smtClean="0">
                <a:uFill>
                  <a:solidFill>
                    <a:srgbClr val="FFFFFF"/>
                  </a:solidFill>
                </a:uFill>
              </a:rPr>
              <a:t>Additionally, the </a:t>
            </a:r>
            <a:r>
              <a:rPr lang="en-CA" sz="2400" spc="-1" dirty="0" err="1" smtClean="0">
                <a:uFill>
                  <a:solidFill>
                    <a:srgbClr val="FFFFFF"/>
                  </a:solidFill>
                </a:uFill>
              </a:rPr>
              <a:t>SmartAVL</a:t>
            </a:r>
            <a:r>
              <a:rPr lang="en-CA" sz="2400" spc="-1" dirty="0" smtClean="0">
                <a:uFill>
                  <a:solidFill>
                    <a:srgbClr val="FFFFFF"/>
                  </a:solidFill>
                </a:uFill>
              </a:rPr>
              <a:t> system also meets the requirements of operating in Edmonton’s cold winters, and being contained in a small form factor as to not interfere with the operation of the vehicle.</a:t>
            </a:r>
            <a:endParaRPr lang="en-CA" sz="2400" spc="-1" dirty="0">
              <a:uFill>
                <a:solidFill>
                  <a:srgbClr val="FFFFFF"/>
                </a:solidFill>
              </a:uFill>
            </a:endParaRPr>
          </a:p>
        </p:txBody>
      </p:sp>
      <p:graphicFrame>
        <p:nvGraphicFramePr>
          <p:cNvPr id="38" name="Table 37"/>
          <p:cNvGraphicFramePr>
            <a:graphicFrameLocks noGrp="1"/>
          </p:cNvGraphicFramePr>
          <p:nvPr>
            <p:extLst>
              <p:ext uri="{D42A27DB-BD31-4B8C-83A1-F6EECF244321}">
                <p14:modId xmlns:p14="http://schemas.microsoft.com/office/powerpoint/2010/main" val="3246482199"/>
              </p:ext>
            </p:extLst>
          </p:nvPr>
        </p:nvGraphicFramePr>
        <p:xfrm>
          <a:off x="7526587" y="16030521"/>
          <a:ext cx="6399360" cy="1097280"/>
        </p:xfrm>
        <a:graphic>
          <a:graphicData uri="http://schemas.openxmlformats.org/drawingml/2006/table">
            <a:tbl>
              <a:tblPr firstRow="1" bandRow="1">
                <a:tableStyleId>{5C22544A-7EE6-4342-B048-85BDC9FD1C3A}</a:tableStyleId>
              </a:tblPr>
              <a:tblGrid>
                <a:gridCol w="3199680"/>
                <a:gridCol w="3199680"/>
              </a:tblGrid>
              <a:tr h="1056879">
                <a:tc>
                  <a:txBody>
                    <a:bodyPr/>
                    <a:lstStyle/>
                    <a:p>
                      <a:pPr algn="ctr"/>
                      <a:r>
                        <a:rPr lang="en-CA" sz="2200" b="0" dirty="0" smtClean="0">
                          <a:solidFill>
                            <a:schemeClr val="tx1"/>
                          </a:solidFill>
                        </a:rPr>
                        <a:t>Fig.</a:t>
                      </a:r>
                      <a:r>
                        <a:rPr lang="en-CA" sz="2200" b="0" baseline="0" dirty="0" smtClean="0">
                          <a:solidFill>
                            <a:schemeClr val="tx1"/>
                          </a:solidFill>
                        </a:rPr>
                        <a:t> 2: Overview display of the monitored vehicle</a:t>
                      </a:r>
                      <a:endParaRPr lang="en-CA" sz="2200" b="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algn="ctr"/>
                      <a:r>
                        <a:rPr lang="en-CA" sz="2200" b="0" dirty="0" smtClean="0">
                          <a:solidFill>
                            <a:schemeClr val="tx1"/>
                          </a:solidFill>
                        </a:rPr>
                        <a:t>Fig. 3: The</a:t>
                      </a:r>
                      <a:r>
                        <a:rPr lang="en-CA" sz="2200" b="0" baseline="0" dirty="0" smtClean="0">
                          <a:solidFill>
                            <a:schemeClr val="tx1"/>
                          </a:solidFill>
                        </a:rPr>
                        <a:t> map activity showing the current location of the vehicle.</a:t>
                      </a:r>
                      <a:endParaRPr lang="en-CA" sz="2200" b="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graphicFrame>
        <p:nvGraphicFramePr>
          <p:cNvPr id="72" name="Table 71"/>
          <p:cNvGraphicFramePr>
            <a:graphicFrameLocks noGrp="1"/>
          </p:cNvGraphicFramePr>
          <p:nvPr>
            <p:extLst>
              <p:ext uri="{D42A27DB-BD31-4B8C-83A1-F6EECF244321}">
                <p14:modId xmlns:p14="http://schemas.microsoft.com/office/powerpoint/2010/main" val="2737925256"/>
              </p:ext>
            </p:extLst>
          </p:nvPr>
        </p:nvGraphicFramePr>
        <p:xfrm>
          <a:off x="14390411" y="3488400"/>
          <a:ext cx="13216070" cy="426720"/>
        </p:xfrm>
        <a:graphic>
          <a:graphicData uri="http://schemas.openxmlformats.org/drawingml/2006/table">
            <a:tbl>
              <a:tblPr firstRow="1" bandRow="1">
                <a:tableStyleId>{5C22544A-7EE6-4342-B048-85BDC9FD1C3A}</a:tableStyleId>
              </a:tblPr>
              <a:tblGrid>
                <a:gridCol w="6608035"/>
                <a:gridCol w="6608035"/>
              </a:tblGrid>
              <a:tr h="370840">
                <a:tc>
                  <a:txBody>
                    <a:bodyPr/>
                    <a:lstStyle/>
                    <a:p>
                      <a:pPr algn="l"/>
                      <a:r>
                        <a:rPr lang="en-CA" sz="2200" b="0" dirty="0" smtClean="0">
                          <a:solidFill>
                            <a:schemeClr val="tx1"/>
                          </a:solidFill>
                        </a:rPr>
                        <a:t>     Fig</a:t>
                      </a:r>
                      <a:r>
                        <a:rPr lang="en-CA" sz="2200" b="0" baseline="0" dirty="0" smtClean="0">
                          <a:solidFill>
                            <a:schemeClr val="tx1"/>
                          </a:solidFill>
                        </a:rPr>
                        <a:t>. 4: The Raspberry Pi in its enclosure.</a:t>
                      </a:r>
                      <a:endParaRPr lang="en-CA" sz="2200" b="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algn="ctr"/>
                      <a:r>
                        <a:rPr lang="en-CA" sz="2200" b="0" dirty="0" smtClean="0">
                          <a:solidFill>
                            <a:schemeClr val="tx1"/>
                          </a:solidFill>
                        </a:rPr>
                        <a:t>Fig.</a:t>
                      </a:r>
                      <a:r>
                        <a:rPr lang="en-CA" sz="2200" b="0" baseline="0" dirty="0" smtClean="0">
                          <a:solidFill>
                            <a:schemeClr val="tx1"/>
                          </a:solidFill>
                        </a:rPr>
                        <a:t> 5: Breakdown of the Raspberry Pi</a:t>
                      </a:r>
                      <a:endParaRPr lang="en-CA" sz="2200" b="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grpSp>
        <p:nvGrpSpPr>
          <p:cNvPr id="40" name="Group 39"/>
          <p:cNvGrpSpPr/>
          <p:nvPr/>
        </p:nvGrpSpPr>
        <p:grpSpPr>
          <a:xfrm>
            <a:off x="14341516" y="3902704"/>
            <a:ext cx="6007959" cy="4370470"/>
            <a:chOff x="14341516" y="3902704"/>
            <a:chExt cx="6007959" cy="4370470"/>
          </a:xfrm>
        </p:grpSpPr>
        <p:pic>
          <p:nvPicPr>
            <p:cNvPr id="32" name="Picture 3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4787989" y="3902704"/>
              <a:ext cx="5561486" cy="4063897"/>
            </a:xfrm>
            <a:prstGeom prst="rect">
              <a:avLst/>
            </a:prstGeom>
          </p:spPr>
        </p:pic>
        <p:sp>
          <p:nvSpPr>
            <p:cNvPr id="5" name="TextBox 4"/>
            <p:cNvSpPr txBox="1"/>
            <p:nvPr/>
          </p:nvSpPr>
          <p:spPr>
            <a:xfrm>
              <a:off x="14341516" y="7596066"/>
              <a:ext cx="3068047" cy="677108"/>
            </a:xfrm>
            <a:prstGeom prst="rect">
              <a:avLst/>
            </a:prstGeom>
            <a:noFill/>
          </p:spPr>
          <p:txBody>
            <a:bodyPr wrap="square" lIns="0" tIns="0" rIns="0" bIns="0" rtlCol="0">
              <a:spAutoFit/>
            </a:bodyPr>
            <a:lstStyle/>
            <a:p>
              <a:pPr algn="ctr"/>
              <a:r>
                <a:rPr lang="en-CA" sz="2200" dirty="0" smtClean="0"/>
                <a:t>High Impact Polystyrene</a:t>
              </a:r>
              <a:r>
                <a:rPr lang="en-CA" sz="2200" dirty="0"/>
                <a:t> </a:t>
              </a:r>
              <a:r>
                <a:rPr lang="en-CA" sz="2200" dirty="0" smtClean="0"/>
                <a:t>Enclosure</a:t>
              </a:r>
            </a:p>
          </p:txBody>
        </p:sp>
        <p:cxnSp>
          <p:nvCxnSpPr>
            <p:cNvPr id="47" name="Straight Arrow Connector 46"/>
            <p:cNvCxnSpPr>
              <a:stCxn id="5" idx="0"/>
            </p:cNvCxnSpPr>
            <p:nvPr/>
          </p:nvCxnSpPr>
          <p:spPr>
            <a:xfrm flipV="1">
              <a:off x="15875540" y="7032009"/>
              <a:ext cx="266350" cy="564057"/>
            </a:xfrm>
            <a:prstGeom prst="straightConnector1">
              <a:avLst/>
            </a:prstGeom>
            <a:ln w="41275">
              <a:solidFill>
                <a:schemeClr val="accent2"/>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50" name="Group 49"/>
          <p:cNvGrpSpPr/>
          <p:nvPr/>
        </p:nvGrpSpPr>
        <p:grpSpPr>
          <a:xfrm>
            <a:off x="391780" y="9090732"/>
            <a:ext cx="7114780" cy="7999741"/>
            <a:chOff x="391780" y="9090732"/>
            <a:chExt cx="7114780" cy="7999741"/>
          </a:xfrm>
        </p:grpSpPr>
        <p:pic>
          <p:nvPicPr>
            <p:cNvPr id="17" name="Picture 1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99281" y="9090732"/>
              <a:ext cx="5107279" cy="7660920"/>
            </a:xfrm>
            <a:prstGeom prst="rect">
              <a:avLst/>
            </a:prstGeom>
          </p:spPr>
        </p:pic>
        <p:sp>
          <p:nvSpPr>
            <p:cNvPr id="18" name="TextBox 17"/>
            <p:cNvSpPr txBox="1"/>
            <p:nvPr/>
          </p:nvSpPr>
          <p:spPr>
            <a:xfrm>
              <a:off x="708840" y="16751919"/>
              <a:ext cx="6400800" cy="338554"/>
            </a:xfrm>
            <a:prstGeom prst="rect">
              <a:avLst/>
            </a:prstGeom>
            <a:noFill/>
          </p:spPr>
          <p:txBody>
            <a:bodyPr wrap="square" lIns="0" tIns="0" rIns="0" bIns="0" rtlCol="0">
              <a:spAutoFit/>
            </a:bodyPr>
            <a:lstStyle/>
            <a:p>
              <a:pPr algn="ctr"/>
              <a:r>
                <a:rPr lang="en-CA" sz="2200" dirty="0" smtClean="0"/>
                <a:t>Fig. 1: The overview of the </a:t>
              </a:r>
              <a:r>
                <a:rPr lang="en-CA" sz="2200" dirty="0" err="1" smtClean="0"/>
                <a:t>SmartAVL</a:t>
              </a:r>
              <a:r>
                <a:rPr lang="en-CA" sz="2200" dirty="0" smtClean="0"/>
                <a:t> system</a:t>
              </a:r>
              <a:endParaRPr lang="en-CA" sz="2200" dirty="0"/>
            </a:p>
          </p:txBody>
        </p:sp>
        <p:sp>
          <p:nvSpPr>
            <p:cNvPr id="27" name="TextBox 26"/>
            <p:cNvSpPr txBox="1"/>
            <p:nvPr/>
          </p:nvSpPr>
          <p:spPr>
            <a:xfrm>
              <a:off x="391780" y="11155507"/>
              <a:ext cx="2201779" cy="1785104"/>
            </a:xfrm>
            <a:prstGeom prst="rect">
              <a:avLst/>
            </a:prstGeom>
            <a:noFill/>
          </p:spPr>
          <p:txBody>
            <a:bodyPr wrap="square" rtlCol="0">
              <a:spAutoFit/>
            </a:bodyPr>
            <a:lstStyle/>
            <a:p>
              <a:pPr algn="ctr"/>
              <a:r>
                <a:rPr lang="en-CA" sz="2200" dirty="0" smtClean="0"/>
                <a:t>The GPS data is updated every second and sent to the Raspberry Pi</a:t>
              </a:r>
              <a:endParaRPr lang="en-CA" sz="2200" dirty="0"/>
            </a:p>
          </p:txBody>
        </p:sp>
        <p:sp>
          <p:nvSpPr>
            <p:cNvPr id="70" name="TextBox 69"/>
            <p:cNvSpPr txBox="1"/>
            <p:nvPr/>
          </p:nvSpPr>
          <p:spPr>
            <a:xfrm>
              <a:off x="536642" y="9370845"/>
              <a:ext cx="3592075" cy="1107996"/>
            </a:xfrm>
            <a:prstGeom prst="rect">
              <a:avLst/>
            </a:prstGeom>
            <a:noFill/>
          </p:spPr>
          <p:txBody>
            <a:bodyPr wrap="square" rtlCol="0">
              <a:spAutoFit/>
            </a:bodyPr>
            <a:lstStyle/>
            <a:p>
              <a:pPr algn="ctr"/>
              <a:r>
                <a:rPr lang="en-CA" sz="2200" dirty="0" smtClean="0"/>
                <a:t>Data is sent from the vehicle and collected by the Raspberry Pi</a:t>
              </a:r>
              <a:endParaRPr lang="en-CA" sz="2200" dirty="0"/>
            </a:p>
          </p:txBody>
        </p:sp>
        <p:sp>
          <p:nvSpPr>
            <p:cNvPr id="28" name="TextBox 27"/>
            <p:cNvSpPr txBox="1"/>
            <p:nvPr/>
          </p:nvSpPr>
          <p:spPr>
            <a:xfrm>
              <a:off x="1821240" y="14819631"/>
              <a:ext cx="2957400" cy="1107996"/>
            </a:xfrm>
            <a:prstGeom prst="rect">
              <a:avLst/>
            </a:prstGeom>
            <a:noFill/>
          </p:spPr>
          <p:txBody>
            <a:bodyPr wrap="square" rtlCol="0">
              <a:spAutoFit/>
            </a:bodyPr>
            <a:lstStyle/>
            <a:p>
              <a:pPr algn="ctr"/>
              <a:r>
                <a:rPr lang="en-CA" sz="2200" dirty="0" smtClean="0"/>
                <a:t>After parsing the data, it is forwarded to the app via Bluetooth.</a:t>
              </a:r>
              <a:endParaRPr lang="en-CA" sz="2200" dirty="0"/>
            </a:p>
          </p:txBody>
        </p:sp>
      </p:grpSp>
      <p:grpSp>
        <p:nvGrpSpPr>
          <p:cNvPr id="49" name="Group 48"/>
          <p:cNvGrpSpPr/>
          <p:nvPr/>
        </p:nvGrpSpPr>
        <p:grpSpPr>
          <a:xfrm>
            <a:off x="20368915" y="3901168"/>
            <a:ext cx="7341163" cy="4429983"/>
            <a:chOff x="20368915" y="3901168"/>
            <a:chExt cx="7341163" cy="4429983"/>
          </a:xfrm>
        </p:grpSpPr>
        <p:pic>
          <p:nvPicPr>
            <p:cNvPr id="71" name="Picture 7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1282743" y="3901168"/>
              <a:ext cx="6248115" cy="3811104"/>
            </a:xfrm>
            <a:prstGeom prst="rect">
              <a:avLst/>
            </a:prstGeom>
          </p:spPr>
        </p:pic>
        <p:cxnSp>
          <p:nvCxnSpPr>
            <p:cNvPr id="76" name="Straight Arrow Connector 75"/>
            <p:cNvCxnSpPr>
              <a:stCxn id="86" idx="0"/>
            </p:cNvCxnSpPr>
            <p:nvPr/>
          </p:nvCxnSpPr>
          <p:spPr>
            <a:xfrm flipV="1">
              <a:off x="26675422" y="5833598"/>
              <a:ext cx="214079" cy="954286"/>
            </a:xfrm>
            <a:prstGeom prst="straightConnector1">
              <a:avLst/>
            </a:prstGeom>
            <a:ln w="41275">
              <a:solidFill>
                <a:schemeClr val="accent2"/>
              </a:solidFill>
              <a:tailEnd type="triangle" w="lg" len="med"/>
            </a:ln>
          </p:spPr>
          <p:style>
            <a:lnRef idx="1">
              <a:schemeClr val="accent1"/>
            </a:lnRef>
            <a:fillRef idx="0">
              <a:schemeClr val="accent1"/>
            </a:fillRef>
            <a:effectRef idx="0">
              <a:schemeClr val="accent1"/>
            </a:effectRef>
            <a:fontRef idx="minor">
              <a:schemeClr val="tx1"/>
            </a:fontRef>
          </p:style>
        </p:cxnSp>
        <p:sp>
          <p:nvSpPr>
            <p:cNvPr id="86" name="TextBox 85"/>
            <p:cNvSpPr txBox="1"/>
            <p:nvPr/>
          </p:nvSpPr>
          <p:spPr>
            <a:xfrm>
              <a:off x="25640766" y="6787884"/>
              <a:ext cx="2069312" cy="677108"/>
            </a:xfrm>
            <a:prstGeom prst="rect">
              <a:avLst/>
            </a:prstGeom>
            <a:noFill/>
          </p:spPr>
          <p:txBody>
            <a:bodyPr wrap="square" lIns="0" tIns="0" rIns="0" bIns="0" rtlCol="0">
              <a:spAutoFit/>
            </a:bodyPr>
            <a:lstStyle/>
            <a:p>
              <a:pPr algn="ctr"/>
              <a:r>
                <a:rPr lang="en-CA" sz="2200" dirty="0" err="1" smtClean="0"/>
                <a:t>Adafruit</a:t>
              </a:r>
              <a:r>
                <a:rPr lang="en-CA" sz="2200" dirty="0" smtClean="0"/>
                <a:t> Breakout GPS</a:t>
              </a:r>
              <a:endParaRPr lang="en-CA" sz="2200" dirty="0"/>
            </a:p>
          </p:txBody>
        </p:sp>
        <p:sp>
          <p:nvSpPr>
            <p:cNvPr id="1024" name="TextBox 1023"/>
            <p:cNvSpPr txBox="1"/>
            <p:nvPr/>
          </p:nvSpPr>
          <p:spPr>
            <a:xfrm>
              <a:off x="24728783" y="7901390"/>
              <a:ext cx="2541930" cy="338554"/>
            </a:xfrm>
            <a:prstGeom prst="rect">
              <a:avLst/>
            </a:prstGeom>
            <a:noFill/>
          </p:spPr>
          <p:txBody>
            <a:bodyPr wrap="square" lIns="0" tIns="0" rIns="0" bIns="0" rtlCol="0">
              <a:spAutoFit/>
            </a:bodyPr>
            <a:lstStyle/>
            <a:p>
              <a:pPr algn="ctr"/>
              <a:r>
                <a:rPr lang="en-CA" sz="2200" dirty="0" smtClean="0"/>
                <a:t>Raspberry Pi 3 B+</a:t>
              </a:r>
              <a:endParaRPr lang="en-CA" sz="2200" dirty="0"/>
            </a:p>
          </p:txBody>
        </p:sp>
        <p:cxnSp>
          <p:nvCxnSpPr>
            <p:cNvPr id="100" name="Straight Arrow Connector 99"/>
            <p:cNvCxnSpPr>
              <a:stCxn id="1024" idx="0"/>
            </p:cNvCxnSpPr>
            <p:nvPr/>
          </p:nvCxnSpPr>
          <p:spPr>
            <a:xfrm flipH="1" flipV="1">
              <a:off x="24999409" y="6683516"/>
              <a:ext cx="1000339" cy="1217874"/>
            </a:xfrm>
            <a:prstGeom prst="straightConnector1">
              <a:avLst/>
            </a:prstGeom>
            <a:ln w="41275">
              <a:solidFill>
                <a:schemeClr val="accent2"/>
              </a:solidFill>
              <a:tailEnd type="triangle" w="lg" len="med"/>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20368915" y="4112431"/>
              <a:ext cx="3218688" cy="430887"/>
            </a:xfrm>
            <a:prstGeom prst="rect">
              <a:avLst/>
            </a:prstGeom>
            <a:noFill/>
          </p:spPr>
          <p:txBody>
            <a:bodyPr wrap="square" rtlCol="0">
              <a:spAutoFit/>
            </a:bodyPr>
            <a:lstStyle/>
            <a:p>
              <a:pPr algn="ctr"/>
              <a:r>
                <a:rPr lang="en-CA" sz="2200" dirty="0" err="1" smtClean="0"/>
                <a:t>PiCAN</a:t>
              </a:r>
              <a:r>
                <a:rPr lang="en-CA" sz="2200" dirty="0" smtClean="0"/>
                <a:t> 2 Interface</a:t>
              </a:r>
              <a:endParaRPr lang="en-CA" sz="2200" dirty="0"/>
            </a:p>
          </p:txBody>
        </p:sp>
        <p:cxnSp>
          <p:nvCxnSpPr>
            <p:cNvPr id="39" name="Straight Arrow Connector 38"/>
            <p:cNvCxnSpPr>
              <a:stCxn id="2" idx="2"/>
            </p:cNvCxnSpPr>
            <p:nvPr/>
          </p:nvCxnSpPr>
          <p:spPr>
            <a:xfrm>
              <a:off x="21978259" y="4543318"/>
              <a:ext cx="141512" cy="551913"/>
            </a:xfrm>
            <a:prstGeom prst="straightConnector1">
              <a:avLst/>
            </a:prstGeom>
            <a:ln w="41275">
              <a:solidFill>
                <a:schemeClr val="accent2"/>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23" idx="0"/>
            </p:cNvCxnSpPr>
            <p:nvPr/>
          </p:nvCxnSpPr>
          <p:spPr>
            <a:xfrm flipV="1">
              <a:off x="23206358" y="6787884"/>
              <a:ext cx="664780" cy="1112380"/>
            </a:xfrm>
            <a:prstGeom prst="straightConnector1">
              <a:avLst/>
            </a:prstGeom>
            <a:ln w="41275">
              <a:solidFill>
                <a:schemeClr val="accent2"/>
              </a:solidFill>
              <a:tailEnd type="triangle" w="lg" len="med"/>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21207120" y="7900264"/>
              <a:ext cx="3998475" cy="430887"/>
            </a:xfrm>
            <a:prstGeom prst="rect">
              <a:avLst/>
            </a:prstGeom>
            <a:noFill/>
          </p:spPr>
          <p:txBody>
            <a:bodyPr wrap="square" rtlCol="0">
              <a:spAutoFit/>
            </a:bodyPr>
            <a:lstStyle/>
            <a:p>
              <a:r>
                <a:rPr lang="en-CA" sz="2200" dirty="0" smtClean="0"/>
                <a:t>DB-9 Port </a:t>
              </a:r>
              <a:r>
                <a:rPr lang="en-CA" sz="2200" dirty="0" smtClean="0"/>
                <a:t>to OBD-2 Port</a:t>
              </a:r>
              <a:endParaRPr lang="en-CA" sz="2200" dirty="0"/>
            </a:p>
          </p:txBody>
        </p:sp>
      </p:gr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4280</TotalTime>
  <Words>654</Words>
  <Application>Microsoft Office PowerPoint</Application>
  <PresentationFormat>Custom</PresentationFormat>
  <Paragraphs>53</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Arial Black</vt:lpstr>
      <vt:lpstr>DejaVu Sans</vt:lpstr>
      <vt:lpstr>Garamond</vt:lpstr>
      <vt:lpstr>Symbol</vt:lpstr>
      <vt:lpstr>Times New Roman</vt:lpstr>
      <vt:lpstr>Wingdings</vt:lpstr>
      <vt:lpstr>Office Theme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Edmond Lou</dc:creator>
  <dc:description/>
  <cp:lastModifiedBy>Riley D</cp:lastModifiedBy>
  <cp:revision>90</cp:revision>
  <dcterms:modified xsi:type="dcterms:W3CDTF">2019-04-04T17:59:13Z</dcterms:modified>
  <dc:language>en-US</dc:language>
</cp:coreProperties>
</file>